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  <p:sldMasterId id="2147483685" r:id="rId5"/>
    <p:sldMasterId id="2147483719" r:id="rId6"/>
    <p:sldMasterId id="2147483732" r:id="rId7"/>
  </p:sldMasterIdLst>
  <p:notesMasterIdLst>
    <p:notesMasterId r:id="rId44"/>
  </p:notesMasterIdLst>
  <p:sldIdLst>
    <p:sldId id="2147472575" r:id="rId8"/>
    <p:sldId id="2147472574" r:id="rId9"/>
    <p:sldId id="2147472578" r:id="rId10"/>
    <p:sldId id="2147472577" r:id="rId11"/>
    <p:sldId id="2147469697" r:id="rId12"/>
    <p:sldId id="2147469666" r:id="rId13"/>
    <p:sldId id="2147481235" r:id="rId14"/>
    <p:sldId id="2147469687" r:id="rId15"/>
    <p:sldId id="2147481231" r:id="rId16"/>
    <p:sldId id="2147481147" r:id="rId17"/>
    <p:sldId id="2147481201" r:id="rId18"/>
    <p:sldId id="2147481212" r:id="rId19"/>
    <p:sldId id="2147472452" r:id="rId20"/>
    <p:sldId id="261" r:id="rId21"/>
    <p:sldId id="2147481229" r:id="rId22"/>
    <p:sldId id="2147481206" r:id="rId23"/>
    <p:sldId id="2147481174" r:id="rId24"/>
    <p:sldId id="2147481211" r:id="rId25"/>
    <p:sldId id="271" r:id="rId26"/>
    <p:sldId id="2147481230" r:id="rId27"/>
    <p:sldId id="353" r:id="rId28"/>
    <p:sldId id="2147481216" r:id="rId29"/>
    <p:sldId id="2147481217" r:id="rId30"/>
    <p:sldId id="2147481220" r:id="rId31"/>
    <p:sldId id="2147481228" r:id="rId32"/>
    <p:sldId id="2147481045" r:id="rId33"/>
    <p:sldId id="2147481221" r:id="rId34"/>
    <p:sldId id="258" r:id="rId35"/>
    <p:sldId id="2147481233" r:id="rId36"/>
    <p:sldId id="2147481232" r:id="rId37"/>
    <p:sldId id="2147481226" r:id="rId38"/>
    <p:sldId id="2147481224" r:id="rId39"/>
    <p:sldId id="2147481225" r:id="rId40"/>
    <p:sldId id="2147469688" r:id="rId41"/>
    <p:sldId id="2147469692" r:id="rId42"/>
    <p:sldId id="214748123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05"/>
    <p:restoredTop sz="96327" autoAdjust="0"/>
  </p:normalViewPr>
  <p:slideViewPr>
    <p:cSldViewPr snapToGrid="0">
      <p:cViewPr varScale="1">
        <p:scale>
          <a:sx n="120" d="100"/>
          <a:sy n="120" d="100"/>
        </p:scale>
        <p:origin x="216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489C1-DE59-4719-B249-F5FA6A49D860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0AFF9-591F-4A5E-8738-7A6BAF7E2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5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0AFF9-591F-4A5E-8738-7A6BAF7E21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9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0AFF9-591F-4A5E-8738-7A6BAF7E21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0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0AFF9-591F-4A5E-8738-7A6BAF7E21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63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0AFF9-591F-4A5E-8738-7A6BAF7E21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5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Characteristic topographies of multiple sclerosis lesions identified on T2-weighted images, including periventricular (A), leuko-cortical (B), optic nerve (C), infratentorial (D) and spinal cord lesions (E)  (arrows). </a:t>
            </a: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Novel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MRI features identified on susceptibility-based images, including the paramagnetic rim lesion (F) and central vein sign (G)  (arrows).</a:t>
            </a:r>
            <a:endParaRPr lang="es-E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50455-2927-43EA-8F9A-973847FB7D4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825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0AFF9-591F-4A5E-8738-7A6BAF7E21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8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0AFF9-591F-4A5E-8738-7A6BAF7E21F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9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9C10C-D68E-F9C0-366F-A3D193326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69637-869B-8C40-CAA6-DB79EDB58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0B03B-6C25-1F59-AD2D-D6D64C77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58190-8735-D961-6A1F-4C8DC757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067F2-8BEE-D11C-F999-59B83F5C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1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3E186-0A6C-1CC7-AD01-E1F6DE88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85D1A-16ED-13E6-33D2-6D76EF639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28660-2611-7749-C513-66208D638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346-B38E-BB3A-D4F5-652CD02A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2574-6C2F-1B26-582E-2178C733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70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323F20-D738-7F9E-98C0-D40617614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25368-75F1-300F-1CE3-F9CF503C6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98024-51CF-FD93-E9C3-1D674B499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CF1C7-F396-19DF-A9A7-A4FF426B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FA054-855A-DDFB-4CE6-54CB9345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6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INI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7499" y="1132118"/>
            <a:ext cx="10964334" cy="4991597"/>
          </a:xfrm>
        </p:spPr>
        <p:txBody>
          <a:bodyPr/>
          <a:lstStyle>
            <a:lvl1pPr>
              <a:lnSpc>
                <a:spcPct val="95000"/>
              </a:lnSpc>
              <a:buClr>
                <a:schemeClr val="accent1"/>
              </a:buClr>
              <a:defRPr/>
            </a:lvl1pPr>
            <a:lvl2pPr>
              <a:lnSpc>
                <a:spcPct val="95000"/>
              </a:lnSpc>
              <a:buClr>
                <a:schemeClr val="accent1"/>
              </a:buClr>
              <a:defRPr/>
            </a:lvl2pPr>
            <a:lvl3pPr>
              <a:lnSpc>
                <a:spcPct val="95000"/>
              </a:lnSpc>
              <a:defRPr/>
            </a:lvl3pPr>
            <a:lvl4pPr>
              <a:lnSpc>
                <a:spcPct val="95000"/>
              </a:lnSpc>
              <a:defRPr/>
            </a:lvl4pPr>
            <a:lvl5pPr>
              <a:lnSpc>
                <a:spcPct val="95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583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033E-158D-696B-F8C3-34DC5B78E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B93538-27A8-1E1B-0F64-D102E23EF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5D29A-661C-6A10-42A4-856441F7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16B98-A82E-B22F-5E0C-F91BD073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F4C48-A44E-A195-F885-3EB98CBB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33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CD1FE-36D8-942B-047C-28505E2EF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E7E80-0847-8F12-CC86-578F502BB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1762A-AF2F-2E52-F6D1-FF461A11E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1D682-A98C-5A5A-FF27-166BDB3D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102FB-ABE9-ECB6-491C-B56E95B6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1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FE49-6E79-CEC7-61B3-0DEFC8F6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921DE-0F7A-DF7E-89A2-C68A270BB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9B6EC-F006-844C-9EE6-9A1A0EF8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4A86-EFE0-2369-50F1-D17C3794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DE949-0810-C9FC-26A8-AC7D909A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72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4946-BE85-6B79-2D85-11704B76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8FEA4-D0CC-5746-B5A6-6B33A18B2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0B79C-879D-14C3-7AF0-682FB117C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2CAA5-3171-CA48-4BB8-5F31302D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D8422-8E6E-FB52-57FC-3E8426706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30F27-501E-3243-5472-7619D7F2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5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CC6E-3752-7471-7388-D0F249267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DCCFE-EC5B-7692-768A-9ABF68E11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D077B-3EA3-0B63-0F55-CDD327A07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9717A8-025F-7DE5-C65A-5A393D40E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504194-3F65-2D7D-1E6A-AF3928311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30294-D24C-30A6-CA4F-0D20DC74F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075E91-EEF7-FFB2-5358-C01DF57C6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2C822A-09F1-0DEF-D370-517AB908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14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40599-3AE6-4A6A-6DDE-94537F2D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6A6A4-1D9B-3636-211C-E3AF7EF1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AF302-D33B-C409-BAFB-AF454B89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5D9F-8E44-519D-0D9E-57B1A02C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4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7E603-A82B-6731-7B21-6CBA7C96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A42E7C-07D3-AA9C-1AD5-68A253EF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98271-5516-22F4-C9F7-18F22C58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6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07B2-FCB5-72EB-0FA3-43A92AD2D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33FB3-6886-E832-E190-BEA91B579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867FF-BC8F-B681-C40D-66B9A025B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A3D95-53A4-6284-EEBE-0C98FFE8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7B9D1-2A75-E9AE-AE1C-B0C74787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8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582FF-DE53-D05B-A6D4-800469957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56443-D995-4715-BDFB-A2E247E7D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2A2CE-E686-71DE-C152-548EBD0AB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33140-105C-331E-CC2B-8CE3A8DA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B3687-ACAA-6E51-5923-751D6CCE5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11E4F-1CB3-DB59-6F80-58781753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43531-14C3-B5AD-0FF5-6C4152BDC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2221B-AF2B-79F1-11B0-3BA12827D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7CF46-E639-DE65-4E76-A124C0B2E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F8D6D-BE44-8FF3-0DE8-17BE303E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865ED-3E9C-091E-5EAF-1A86D7DD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00095-75AF-569A-6C6D-6DFAD72F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21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95BA-6AC8-CBC3-9026-DE9928633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7CC4D-43E3-F879-FD78-0EFACAB9E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17020-3FD0-4572-E58A-DA0CCEF4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5D278-CCE5-8326-4CB4-97C54E40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D25CB-D699-BF1A-6347-280C94DF5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67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2428CE-C0A7-2376-DA86-A58474DA2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B72350-35EF-A3FF-712C-1A27F2252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F2C1-73B9-88F4-F85F-ED291581E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363-8250-BE54-A4D7-A3713E0C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ACB80-F3AB-AD02-2F2F-70F5134A6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05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604591" y="540455"/>
            <a:ext cx="10982818" cy="717300"/>
          </a:xfrm>
          <a:prstGeom prst="rect">
            <a:avLst/>
          </a:prstGeom>
        </p:spPr>
        <p:txBody>
          <a:bodyPr lIns="50787" tIns="50787" rIns="50787" bIns="50787"/>
          <a:lstStyle>
            <a:lvl1pPr defTabSz="1219169">
              <a:defRPr sz="4200" spc="-84">
                <a:solidFill>
                  <a:srgbClr val="000000"/>
                </a:solidFill>
              </a:defRPr>
            </a:lvl1pPr>
          </a:lstStyle>
          <a:p>
            <a:r>
              <a:t>Titre de diapositive</a:t>
            </a:r>
          </a:p>
        </p:txBody>
      </p:sp>
      <p:sp>
        <p:nvSpPr>
          <p:cNvPr id="150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4591" y="1187029"/>
            <a:ext cx="10982818" cy="467276"/>
          </a:xfrm>
          <a:prstGeom prst="rect">
            <a:avLst/>
          </a:prstGeom>
        </p:spPr>
        <p:txBody>
          <a:bodyPr lIns="45707" tIns="45707" rIns="45707" bIns="45707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600" b="1">
                <a:solidFill>
                  <a:srgbClr val="000000"/>
                </a:solidFill>
              </a:defRPr>
            </a:lvl1pPr>
            <a:lvl2pPr marL="635000" indent="-3302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</a:defRPr>
            </a:lvl2pPr>
            <a:lvl3pPr marL="939800" indent="-3302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</a:defRPr>
            </a:lvl3pPr>
            <a:lvl4pPr marL="1244600" indent="-3302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</a:defRPr>
            </a:lvl4pPr>
            <a:lvl5pPr marL="1549400" indent="-3302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</a:defRPr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007818" y="6564751"/>
            <a:ext cx="170117" cy="162244"/>
          </a:xfrm>
          <a:prstGeom prst="rect">
            <a:avLst/>
          </a:prstGeom>
        </p:spPr>
        <p:txBody>
          <a:bodyPr lIns="50787" tIns="50787" rIns="50787" bIns="50787"/>
          <a:lstStyle>
            <a:lvl1pPr defTabSz="292100"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12554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96E37-7BD2-A744-8DAF-AC32CCB27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7FD8ACB4-669B-5E4A-ACCB-EED586C45496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6D21E-2176-9646-9888-48C0DAFA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E51A5-DAF6-8140-9E65-7BEA03EF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4EB364D3-D685-0745-A3AF-88D8595EEC8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89292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264B6-3D80-4B4B-8E9B-98C34FD20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86F79FE4-3D64-3D43-B05C-14B8AD9A15E3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AE7F8-1F3B-C843-A5AE-34D175C4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FBCE2-C523-C745-A01C-20A0C73EB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72FF23C2-A4E2-8147-854C-48C66EEB1B5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55752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ABAAF-DA2F-344F-82FC-59896A16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848CF5DA-8D01-994F-BAF5-CDABF777193F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C8F6C-873B-0942-A391-C62EB057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8A5A-C064-9740-82C4-0AEDCB5F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A60A4B1C-7B9E-EB4A-9C2F-982D2212170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30765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5D000-E65C-9941-A566-47424CDB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1F1A562C-32A9-244B-9F99-8F10EAFAD091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EA89F-AAE3-CE4C-9214-047A0F642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1BFAA-0343-3149-BB99-792BE2DDC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49790370-C9FC-6641-A451-25F5380A25C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20441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C5A348-2D03-814C-AB54-A8570984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EF3F7604-3E2E-E64B-96BD-3CF219BA7437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AB0FDE-B408-6D42-8D52-F46ED79D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836CA-1270-4C42-A043-62320B1D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7B6FA9BC-D944-E84B-971D-3F2A9824419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51799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3E46-3E3F-D0BE-4331-985CECBE6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E8719-3931-549A-609A-9D43C1212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B992D-69BF-DB6F-2590-606D2723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4C812-2898-31D3-594E-D7C05E95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BDC1C-A670-FA5E-B66B-7BC29ACB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00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557B3-08B8-984A-B737-1CC83D72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C1C9311F-325B-D043-9709-E0C48B76957B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2C307-00A7-BF45-BDDB-C1CFEBF2D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D9012-E8FA-C14B-8EFE-8D2569C5A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7CE833DD-8973-0645-88BD-184E14B817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8419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1188B-D1AE-7A44-BF28-00863A9C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2AAF9312-DE59-8848-B6DF-6E165E370B06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68A2ED-A584-534E-AE69-1ED4A012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F4E69-8457-5847-8BE9-FA3F90451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8234B1F0-3096-2E4D-97AA-6BCDF90AC64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24891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99B37-6F9E-8042-BADD-9F1822D2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9AD4C3DD-5FF4-CC41-A7AF-D04B84500370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97CCB-775A-D244-AC7E-62466AD1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D5F90-B516-1D4D-915E-5C59E360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4801FEB6-93A2-8E41-A4AC-61EE6819C0E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71834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54C19-6A05-D74C-9CDC-6D722818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B29EA796-38BA-F143-AC62-7973B96F6D83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A92A7-FA49-184D-A932-35B51978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1380D-B5F1-B14A-A279-D62F5DAC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BC202442-1AAB-F749-BB55-0A6C9D6F02D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99667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33D43-9D6B-0F4E-B5B7-EB074C8D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DC8D09B1-D2F9-E34D-9C79-C52B17E14748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4DE06-E25B-8D49-A3CD-D3B4F61C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3B400-3DAB-4B41-B4C3-F88D20071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12619354-C45D-3C4C-BF03-6F396BC1D60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35158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1946-41A8-6647-8784-92047C8BB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B7AD364A-CB17-F546-847E-CA19733D2FE0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E650E-63FA-5F46-9370-7C700788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D70EA-8784-0E4D-81F3-7F653B72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pPr>
              <a:defRPr/>
            </a:pPr>
            <a:fld id="{041A6B61-BD2B-4E41-BE66-E6F2C0133F0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14446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(no blue line)">
  <p:cSld name="Title (no blue line)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215"/>
          <p:cNvSpPr txBox="1">
            <a:spLocks noGrp="1"/>
          </p:cNvSpPr>
          <p:nvPr>
            <p:ph type="title"/>
          </p:nvPr>
        </p:nvSpPr>
        <p:spPr>
          <a:xfrm>
            <a:off x="0" y="99951"/>
            <a:ext cx="12192000" cy="816000"/>
          </a:xfrm>
          <a:prstGeom prst="rect">
            <a:avLst/>
          </a:prstGeom>
          <a:noFill/>
          <a:ln>
            <a:noFill/>
          </a:ln>
        </p:spPr>
        <p:txBody>
          <a:bodyPr spcFirstLastPara="1" lIns="0" r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None/>
              <a:defRPr>
                <a:solidFill>
                  <a:srgbClr val="351C7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None/>
              <a:defRPr>
                <a:solidFill>
                  <a:srgbClr val="351C7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None/>
              <a:defRPr>
                <a:solidFill>
                  <a:srgbClr val="351C7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None/>
              <a:defRPr>
                <a:solidFill>
                  <a:srgbClr val="351C7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None/>
              <a:defRPr>
                <a:solidFill>
                  <a:srgbClr val="351C7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None/>
              <a:defRPr>
                <a:solidFill>
                  <a:srgbClr val="351C7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None/>
              <a:defRPr>
                <a:solidFill>
                  <a:srgbClr val="351C7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None/>
              <a:defRPr>
                <a:solidFill>
                  <a:srgbClr val="351C7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100"/>
              <a:buNone/>
              <a:defRPr>
                <a:solidFill>
                  <a:srgbClr val="351C75"/>
                </a:solidFill>
              </a:defRPr>
            </a:lvl9pPr>
          </a:lstStyle>
          <a:p>
            <a:endParaRPr/>
          </a:p>
        </p:txBody>
      </p:sp>
      <p:sp>
        <p:nvSpPr>
          <p:cNvPr id="1138" name="Google Shape;1138;p215"/>
          <p:cNvSpPr txBox="1">
            <a:spLocks noGrp="1"/>
          </p:cNvSpPr>
          <p:nvPr>
            <p:ph type="body" idx="1"/>
          </p:nvPr>
        </p:nvSpPr>
        <p:spPr>
          <a:xfrm>
            <a:off x="530225" y="6373813"/>
            <a:ext cx="4978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lIns="0" rIns="0" anchor="b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1139" name="Google Shape;1139;p215"/>
          <p:cNvSpPr txBox="1">
            <a:spLocks noGrp="1"/>
          </p:cNvSpPr>
          <p:nvPr>
            <p:ph type="body" idx="2"/>
          </p:nvPr>
        </p:nvSpPr>
        <p:spPr>
          <a:xfrm>
            <a:off x="6689971" y="6373813"/>
            <a:ext cx="4978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lIns="0" rIns="0" anchor="b">
            <a:no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010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76197" tIns="38098" rIns="76197" bIns="38098"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35486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-Col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75733" y="6165123"/>
            <a:ext cx="10092267" cy="366183"/>
          </a:xfrm>
        </p:spPr>
        <p:txBody>
          <a:bodyPr lIns="0" rIns="0" anchor="b"/>
          <a:lstStyle>
            <a:lvl1pPr>
              <a:defRPr sz="800">
                <a:solidFill>
                  <a:srgbClr val="333333"/>
                </a:solidFill>
              </a:defRPr>
            </a:lvl1pPr>
            <a:lvl2pPr marL="0" indent="0">
              <a:buNone/>
              <a:defRPr sz="600">
                <a:solidFill>
                  <a:srgbClr val="33333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166B41A-5D1A-8D41-B4F5-AD99CB919D4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457034">
              <a:defRPr sz="600">
                <a:solidFill>
                  <a:srgbClr val="7F7F7F"/>
                </a:solidFill>
                <a:latin typeface="Arial"/>
                <a:ea typeface="+mn-ea"/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FF873EE7-8F6A-5448-8C72-9A7E7FBD8E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538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425" y="449786"/>
            <a:ext cx="11445875" cy="748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A9CBE40-DDBA-4618-9EFA-9386FC92FB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6607017"/>
            <a:ext cx="5653088" cy="138499"/>
          </a:xfrm>
        </p:spPr>
        <p:txBody>
          <a:bodyPr wrap="square" lIns="90000" tIns="0" rIns="9000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/>
            </a:lvl1pPr>
          </a:lstStyle>
          <a:p>
            <a:pPr lvl="0"/>
            <a:r>
              <a:rPr lang="en-US" dirty="0"/>
              <a:t>Click to edit Footnote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0FA3FD-CBFF-4EC8-ADA2-B682C7546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9" y="6607017"/>
            <a:ext cx="5541962" cy="138499"/>
          </a:xfrm>
        </p:spPr>
        <p:txBody>
          <a:bodyPr wrap="square" lIns="90000" tIns="0" rIns="9000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/>
            </a:lvl1pPr>
          </a:lstStyle>
          <a:p>
            <a:pPr lvl="0"/>
            <a:r>
              <a:rPr lang="en-US" dirty="0"/>
              <a:t>Click to edit Source 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8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AF6F-2491-E9C5-C7D0-93C07552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2569B-8DE1-89DB-1948-BDAD95F5A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8C054-5779-0E33-F936-94CB7B46F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20FC8-3C2C-8E8F-E58D-40214E4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9652A-55BE-4707-A70E-6925CAB4D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28ACA-58EC-81C5-D4D6-C195DF9B7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9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no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3" y="274723"/>
            <a:ext cx="10079567" cy="749300"/>
          </a:xfrm>
        </p:spPr>
        <p:txBody>
          <a:bodyPr/>
          <a:lstStyle>
            <a:lvl1pPr>
              <a:defRPr sz="2400">
                <a:solidFill>
                  <a:srgbClr val="21596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01" y="1295400"/>
            <a:ext cx="11365259" cy="47244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1" fontAlgn="base" hangingPunct="1">
              <a:spcBef>
                <a:spcPts val="1350"/>
              </a:spcBef>
              <a:spcAft>
                <a:spcPct val="0"/>
              </a:spcAft>
              <a:defRPr lang="en-US" sz="15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Aft>
                <a:spcPct val="0"/>
              </a:spcAft>
              <a:defRPr lang="en-US" sz="13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Aft>
                <a:spcPct val="0"/>
              </a:spcAft>
              <a:defRPr lang="en-US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Aft>
                <a:spcPct val="0"/>
              </a:spcAft>
              <a:defRPr lang="en-US" sz="105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Aft>
                <a:spcPct val="0"/>
              </a:spcAft>
              <a:defRPr lang="en-US" sz="9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91779" y="6578207"/>
            <a:ext cx="8189583" cy="219291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825" baseline="0">
                <a:solidFill>
                  <a:schemeClr val="tx1"/>
                </a:solidFill>
              </a:defRPr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2618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&#10;&#10;Descripción generada automáticamente">
            <a:extLst>
              <a:ext uri="{FF2B5EF4-FFF2-40B4-BE49-F238E27FC236}">
                <a16:creationId xmlns:a16="http://schemas.microsoft.com/office/drawing/2014/main" id="{A5B703A9-E431-F842-BB0B-07C8B1C72D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55200" y="0"/>
            <a:ext cx="233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2" y="6331918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3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>
          <a:xfrm>
            <a:off x="624001" y="6380999"/>
            <a:ext cx="648000" cy="216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23889" y="1412775"/>
            <a:ext cx="10944227" cy="46800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9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3889" y="404815"/>
            <a:ext cx="10944225" cy="65193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551224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Biogen symposia_Heading, Content, Footnote,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538163" y="6420609"/>
            <a:ext cx="11115451" cy="235079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i="1"/>
            </a:lvl1pPr>
            <a:lvl2pPr marL="403225" indent="-134938">
              <a:defRPr sz="1200"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470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2223075"/>
      </p:ext>
    </p:extLst>
  </p:cSld>
  <p:clrMapOvr>
    <a:masterClrMapping/>
  </p:clrMapOvr>
  <p:transition spd="slow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DBEBFE-1BEF-4913-8913-C6F57B73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30B3E-F3EC-4B06-9937-21FDB0B314FC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4DAC0C-7849-4828-8FDB-5B57440B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0AB36B-ADC9-4D4D-B476-62CEC3D4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737FC-8CA9-4A21-9671-BE9230E43CFD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2755340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1E0709-DF12-470D-BA0F-E4E5F74D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BB3D-4181-4BDC-A0A9-A53F34E6C114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C86AC-1CC1-474D-A25E-A591E6A5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4F62E-95C4-4E4A-8F19-BAB847D4B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56351-002F-4DBB-9A3C-7749FFFA60EA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505291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5D3A9C-ECED-4F09-A072-BFA3C9F1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6DA56-81BC-4899-A812-BBC107E25EE6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EB2DDA-0D3A-4086-B6E8-D5EBE851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B691DA-33E8-44DB-84C7-7A1217643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5C2B2-D183-4725-8841-3BA52F6F3500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573003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E9D155F-05B3-47B6-B874-0256139D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A681F-44BB-4CFB-A2E1-C37F077930DC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E37C2AB-BC69-4214-920A-D08A4E74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9BF25FB-EA83-452C-B22B-04CD92873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9A788-2BA5-4343-A48B-3FB234CDD835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067570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09548337-641C-481D-9992-F1874082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6F5BA-5A4F-46F4-BDC4-4BEC57D4570A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FD40424A-17CD-4449-9C0D-1AF8AE23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C652B2F5-5E00-46B9-99EB-445A73B7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D8034-8CED-4678-9464-236CCD5DC4D0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404384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B763B-4A54-C588-6D41-E4E8ACD2A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0CC2E-A856-C0B9-3D2E-896482445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B31F1-5C86-8374-CE5C-1207BB416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0FF55-291F-2561-0AC9-E3B557B31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B84F43-A6C8-5B49-9932-47CC9C774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D4637-FD6E-07DD-07C5-A40A92AF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BFAC1-06DD-1FCA-6FFA-D9808DA7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0A7D8-B436-6F97-D419-82E857CC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227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3CB5BA7E-0C76-4C5E-B0FA-FF185670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04FDE-8A02-4576-AA10-5A08CCBA1F5A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304FD2B4-62D3-4244-A808-06284798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DA70D097-4460-49A9-AE56-2290E9BB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9062F-DAB0-49E9-96F0-C86B93C98A70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586664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DE54CE03-ADF1-437E-A712-BC7FE0C4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6C25-F9C9-475D-A389-3769CAA562D1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243B211F-91A7-40B7-8975-D45E471C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FCCAC567-E97F-4725-96BF-ACF2E201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4F418-68E9-47F1-9EB2-FCEA9B5537E2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101839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DEEBDBB-F7B4-4442-8884-53C144330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79BF6-8C75-4355-9A8C-4136A7B6D9E9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838CEDC-B3CC-4C7B-AE0A-492B06DC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5B26193-971E-494E-93DA-A22F29EF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98633-B6DD-40DB-856E-DA7628862AA7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1834141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1C2956D8-DC5A-40AE-A0E0-F0CE5B85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9E7CB-4F99-41B1-B0A5-61CF02DAE81A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B209BC9-EDEE-4688-8DF6-286059C5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82398AD-C37E-409A-86AF-664562BE9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EAC48-1746-4958-9CB8-A13C6DB86026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830103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7F1B4B-7904-473E-B329-BFFC55E1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F7C6A-B838-4BE6-8C98-3939246BBB3A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C38244-CDCE-4813-8A19-C6443D0E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49ECBC-8C91-4BD5-AD7B-EC829FC5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D6BF9-2115-4420-A42B-911084E69AF8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6836387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B2CFD7-562E-4E93-9726-F8ACD57C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6D882-0379-4AEA-B261-EEEAA874D271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E7AA1F-24C7-4B86-9A62-FBD45040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850230-9A1E-4A8E-B934-0430B96F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D4EEE-0E1C-4B7D-AC84-3006C6D12F76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6787333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604591" y="540455"/>
            <a:ext cx="10982818" cy="717300"/>
          </a:xfrm>
          <a:prstGeom prst="rect">
            <a:avLst/>
          </a:prstGeom>
        </p:spPr>
        <p:txBody>
          <a:bodyPr lIns="50787" tIns="50787" rIns="50787" bIns="50787"/>
          <a:lstStyle>
            <a:lvl1pPr defTabSz="1219169">
              <a:defRPr sz="4200" spc="-84">
                <a:solidFill>
                  <a:srgbClr val="000000"/>
                </a:solidFill>
              </a:defRPr>
            </a:lvl1pPr>
          </a:lstStyle>
          <a:p>
            <a:r>
              <a:t>Titre de diapositive</a:t>
            </a:r>
          </a:p>
        </p:txBody>
      </p:sp>
      <p:sp>
        <p:nvSpPr>
          <p:cNvPr id="150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4591" y="1187029"/>
            <a:ext cx="10982818" cy="467276"/>
          </a:xfrm>
          <a:prstGeom prst="rect">
            <a:avLst/>
          </a:prstGeom>
        </p:spPr>
        <p:txBody>
          <a:bodyPr lIns="45707" tIns="45707" rIns="45707" bIns="45707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600" b="1">
                <a:solidFill>
                  <a:srgbClr val="000000"/>
                </a:solidFill>
              </a:defRPr>
            </a:lvl1pPr>
            <a:lvl2pPr marL="635000" indent="-3302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</a:defRPr>
            </a:lvl2pPr>
            <a:lvl3pPr marL="939800" indent="-3302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</a:defRPr>
            </a:lvl3pPr>
            <a:lvl4pPr marL="1244600" indent="-3302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</a:defRPr>
            </a:lvl4pPr>
            <a:lvl5pPr marL="1549400" indent="-330200" defTabSz="412750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000000"/>
                </a:solidFill>
              </a:defRPr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007818" y="6564751"/>
            <a:ext cx="170117" cy="162244"/>
          </a:xfrm>
          <a:prstGeom prst="rect">
            <a:avLst/>
          </a:prstGeom>
        </p:spPr>
        <p:txBody>
          <a:bodyPr lIns="50787" tIns="50787" rIns="50787" bIns="50787"/>
          <a:lstStyle>
            <a:lvl1pPr defTabSz="292100"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48463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C78C3B-BE55-4EBF-A3BB-659D2771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C9913-6572-4B0D-A519-FF848AB49284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8B2392-D579-4B4A-A566-37D2D9749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11AB56-9361-4622-9093-AABA0861F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782A6-EF58-4026-B1BA-FA3BE266D302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2043294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728C38-E7F6-4327-B7DA-599CB4B18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A0098-9B4E-4792-8D90-BAA8C31808BE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402463-A881-4706-B160-79E3E153A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51BC62-2CCF-45D0-859A-1872A209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72E2E-B7E7-4F2E-9867-150CC0D875BD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6221547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A86FB8-1CCE-4122-82E1-6C4893D5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FECF3-DF67-4490-AF53-780204A996A2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DF6CA-E3AE-4D0B-9515-0AA6FAAE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D6D0C5-4FBE-430D-9C23-AED912BC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B7DEE-9359-4FB4-84D5-05FD2C9A9EAC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14654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04FF-B7E3-EE57-6A80-FADB4174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41E9D-DEBB-9FFD-2A94-68F6665F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03D44-7459-EDCA-20C5-FCD43BF1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8034D-69FF-02D0-369A-483F80AB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3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C38E04C-1E7F-4064-93D0-3E5D2537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E9682-DD62-467B-9F2C-0010B724EFB0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92ADBCA-4D34-4955-979F-7EEA3C67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AA28FA3-709A-4091-AC6D-51A585A4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5EBB4-A3A4-4058-AE67-BD5267571412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14620799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85A2DE66-B1B1-471B-8E96-D6B591BC1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4BF39-2DD0-4D7E-B894-C32E6A54BF56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BECFCD47-DC79-4711-986B-CF05A861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5217C5AD-60BE-43B4-87FA-DEC7463E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2F2C9-890C-4DB4-ADA1-DADA81A93FC6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26118014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9E28E3E4-BF84-4250-88F9-533BF9B1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EA715-A5BE-4DF3-8809-3366D31D9AA1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696833FC-6D6F-4D17-A67E-B04E64078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4EB1DCEC-A0FC-4E47-9A64-C75D2DF1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8054F7-F623-40FB-8A8C-DAB4F4FCB91C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9207378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3ECD7EEF-35FF-4094-B958-29507CB00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8599E-D772-40B1-9F76-A1531B2F8580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FFFD2659-50D1-4439-8341-83AFEB8A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E0AA5D51-7CE4-455E-BF13-FB6C7AD3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93DB5-E15E-4B27-89FC-2F6ED5D6996C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6852446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AB236B40-FFB2-45C7-A0AC-1F0AD104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19F30-AEDC-4A8A-BE09-443EDE4AF670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C7B28A0E-E087-4F3C-9B06-E5FAC09BE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A998AAD-C7C5-45A7-9D81-5D9E39CC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900CD-53B9-464C-AB3C-EF0DA69D4DF6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5882887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0391F374-58BA-4935-AD1C-BDCB09C7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484D8-1FE8-4A70-B23C-F28BB29DA896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31BF353-1AC6-444C-9082-726EFC63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4F692215-A75D-4856-A1A4-C8DFBE3A8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EE96A-31AA-408C-B6C1-5B5C73035411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54844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2F8554-F85B-4062-BCAE-7AAD2340C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CA312-E53E-4BD4-A0E7-3C5AACA668F5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7FD30A-F8B2-4E76-92A0-B216581C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4B454F-5175-4300-9C6A-B34321CA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8B896-EE16-4E70-9A15-F020AB7870FC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2120152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F0EEA8-7017-486B-9509-D4FA28452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F91AA-F659-4CE0-AF49-CB5E541BC31E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E6150E-D5D2-468C-B1EC-2C804A1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8B8397-94F6-4E50-BC5D-ADE9278E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B54B3-B5C5-4AF9-B507-DFE2D9299326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699021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69A30-E66C-4873-244E-B7C40450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B5AB7-BC7F-A2A5-86D5-4CB100E0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4183C-5AC0-DE1A-B371-5EB77FA18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74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235E-A153-BCB7-4BE2-72D7ABB3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8756-FFA7-A2E5-1DA3-7231BF7D1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06AF9-9C60-217C-06E6-CD18E51BB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AD617-64F8-D9C3-1D4C-F100368A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BEEF5-4CEE-B092-96E1-1480D98B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077F2-DBF9-13D6-407E-FE5CE9A4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6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80CF-6D41-CB60-680F-5EE9C648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E4DA8B-BC8A-4EB2-584B-F26A7E372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E3BAE-C0D2-44DD-6568-38AA66556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3F1AA-0CB4-7319-8E13-6FDECCF75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C8AFF-2D48-AEA5-FE56-D6622C3B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AE650-BC6B-6DE5-BCDE-33676CF33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30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994038-2767-8882-460C-ED4AA0B5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58DA4-D296-377F-22B6-D93905B9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86675-0A21-8C68-881A-CD68BC541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F2D12-4D24-45DA-87D6-FC42C209EB0E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B4486-44E4-EAA4-DD0E-6AEE296F6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E3B9-A384-8373-5D6E-DD02CA061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2A5A4-8348-4852-9B30-AD38714D8A2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logo&#10;&#10;Description automatically generated">
            <a:extLst>
              <a:ext uri="{FF2B5EF4-FFF2-40B4-BE49-F238E27FC236}">
                <a16:creationId xmlns:a16="http://schemas.microsoft.com/office/drawing/2014/main" id="{CA571F7F-2140-5512-003E-6FC3DBDE2EE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59" y="5903468"/>
            <a:ext cx="6777486" cy="95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0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B3756-A098-7BC9-E9B7-5B819194E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50EC4-59A6-E4FE-D5A9-8F3AA2148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C58B7-0A1C-EB32-5EDC-FFDF691CB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BD8053-D0AA-4163-B9F6-83D6C573FB41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A761-0DD7-966B-6B4F-EC51FAED4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8B613-D410-6B0C-8C54-A643C4DC3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653E9D-5238-4927-AD38-338B1646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2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alphaModFix amt="0"/>
            <a:lum/>
          </a:blip>
          <a:srcRect/>
          <a:stretch>
            <a:fillRect l="-106000" r="-10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itle Placeholder 1">
            <a:extLst>
              <a:ext uri="{FF2B5EF4-FFF2-40B4-BE49-F238E27FC236}">
                <a16:creationId xmlns:a16="http://schemas.microsoft.com/office/drawing/2014/main" id="{CFD5D1A6-DA0D-744D-AF58-D65955B32D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6200" y="149225"/>
            <a:ext cx="11506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Click to edit Master title style</a:t>
            </a:r>
            <a:endParaRPr lang="en-US" altLang="en-US"/>
          </a:p>
        </p:txBody>
      </p:sp>
      <p:sp>
        <p:nvSpPr>
          <p:cNvPr id="245763" name="Text Placeholder 2">
            <a:extLst>
              <a:ext uri="{FF2B5EF4-FFF2-40B4-BE49-F238E27FC236}">
                <a16:creationId xmlns:a16="http://schemas.microsoft.com/office/drawing/2014/main" id="{77B76F8E-388D-844B-913A-D6746C8FFF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Click to edit Master text styles</a:t>
            </a:r>
          </a:p>
          <a:p>
            <a:pPr lvl="1"/>
            <a:r>
              <a:rPr lang="es-ES_tradnl" altLang="en-US"/>
              <a:t>Second level</a:t>
            </a:r>
          </a:p>
          <a:p>
            <a:pPr lvl="2"/>
            <a:r>
              <a:rPr lang="es-ES_tradnl" altLang="en-US"/>
              <a:t>Third level</a:t>
            </a:r>
          </a:p>
          <a:p>
            <a:pPr lvl="3"/>
            <a:r>
              <a:rPr lang="es-ES_tradnl" altLang="en-US"/>
              <a:t>Fourth level</a:t>
            </a:r>
          </a:p>
          <a:p>
            <a:pPr lvl="4"/>
            <a:r>
              <a:rPr lang="es-ES_tradnl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D3AD1-A1B5-404D-9649-30846F1B9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defTabSz="455613" eaLnBrk="1" hangingPunct="1">
              <a:defRPr sz="1200" b="0">
                <a:solidFill>
                  <a:srgbClr val="000000"/>
                </a:solidFill>
                <a:latin typeface="Tahom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F9062EA-5D00-B644-8BC8-C5104638EED8}" type="datetime1">
              <a:rPr lang="en-US" altLang="x-none"/>
              <a:pPr>
                <a:defRPr/>
              </a:pPr>
              <a:t>9/17/24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97322-077C-7046-A929-645542639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defTabSz="457177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000000"/>
                </a:solidFill>
                <a:latin typeface="Tahoma"/>
                <a:ea typeface="+mn-ea"/>
                <a:cs typeface="Tahom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A7C89-B500-4A4D-81D9-5FBB95619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 defTabSz="455613" eaLnBrk="1" hangingPunct="1">
              <a:defRPr sz="1200" b="0">
                <a:solidFill>
                  <a:srgbClr val="000000"/>
                </a:solidFill>
                <a:latin typeface="Tahom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E33C580-6D1A-BE48-9CBC-21363B13C5E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E5397-04F8-5B4D-B0BA-08D6F6CA0F9C}"/>
              </a:ext>
            </a:extLst>
          </p:cNvPr>
          <p:cNvCxnSpPr/>
          <p:nvPr userDrawn="1"/>
        </p:nvCxnSpPr>
        <p:spPr>
          <a:xfrm flipV="1">
            <a:off x="76109" y="898942"/>
            <a:ext cx="1008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E49609-93FF-614D-97EA-12DC72F12616}"/>
              </a:ext>
            </a:extLst>
          </p:cNvPr>
          <p:cNvCxnSpPr/>
          <p:nvPr userDrawn="1"/>
        </p:nvCxnSpPr>
        <p:spPr>
          <a:xfrm flipV="1">
            <a:off x="76109" y="6289432"/>
            <a:ext cx="10080000" cy="28538"/>
          </a:xfrm>
          <a:prstGeom prst="line">
            <a:avLst/>
          </a:prstGeom>
          <a:ln w="28575" cap="rnd" cmpd="sng">
            <a:gradFill flip="none" rotWithShape="1">
              <a:gsLst>
                <a:gs pos="29000">
                  <a:srgbClr val="229493"/>
                </a:gs>
                <a:gs pos="100000">
                  <a:srgbClr val="FFFFFF"/>
                </a:gs>
                <a:gs pos="79000">
                  <a:srgbClr val="99FFFF"/>
                </a:gs>
              </a:gsLst>
              <a:lin ang="0" scaled="1"/>
              <a:tileRect/>
            </a:gradFill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5769" name="Picture 7">
            <a:extLst>
              <a:ext uri="{FF2B5EF4-FFF2-40B4-BE49-F238E27FC236}">
                <a16:creationId xmlns:a16="http://schemas.microsoft.com/office/drawing/2014/main" id="{B5FB0BA4-4E69-C649-BB71-A8C571A2E6E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64288"/>
            <a:ext cx="21590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87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</p:sldLayoutIdLst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Tahoma"/>
          <a:ea typeface="ＭＳ Ｐゴシック" panose="020B0600070205080204" pitchFamily="34" charset="-128"/>
          <a:cs typeface="Tahoma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panose="020B0600070205080204" pitchFamily="34" charset="-128"/>
          <a:cs typeface="Tahoma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panose="020B0600070205080204" pitchFamily="34" charset="-128"/>
          <a:cs typeface="Tahoma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panose="020B0600070205080204" pitchFamily="34" charset="-128"/>
          <a:cs typeface="Tahoma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panose="020B0600070205080204" pitchFamily="34" charset="-128"/>
          <a:cs typeface="Tahoma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ahoma" charset="0"/>
          <a:ea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Tahoma"/>
          <a:ea typeface="ＭＳ Ｐゴシック" panose="020B0600070205080204" pitchFamily="34" charset="-128"/>
          <a:cs typeface="Tahoma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Tahoma"/>
          <a:ea typeface="ＭＳ Ｐゴシック" panose="020B0600070205080204" pitchFamily="34" charset="-128"/>
          <a:cs typeface="Tahoma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Tahoma"/>
          <a:ea typeface="ＭＳ Ｐゴシック" panose="020B0600070205080204" pitchFamily="34" charset="-128"/>
          <a:cs typeface="Tahoma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Tahoma"/>
          <a:ea typeface="ＭＳ Ｐゴシック" panose="020B0600070205080204" pitchFamily="34" charset="-128"/>
          <a:cs typeface="Tahoma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Tahoma"/>
          <a:ea typeface="ＭＳ Ｐゴシック" panose="020B0600070205080204" pitchFamily="34" charset="-128"/>
          <a:cs typeface="Tahoma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arcador de título 1">
            <a:extLst>
              <a:ext uri="{FF2B5EF4-FFF2-40B4-BE49-F238E27FC236}">
                <a16:creationId xmlns:a16="http://schemas.microsoft.com/office/drawing/2014/main" id="{D8C516DB-500E-438A-99A8-B585F45B6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49155" name="Marcador de texto 2">
            <a:extLst>
              <a:ext uri="{FF2B5EF4-FFF2-40B4-BE49-F238E27FC236}">
                <a16:creationId xmlns:a16="http://schemas.microsoft.com/office/drawing/2014/main" id="{6E27984C-7195-4BC1-B2A0-EAF0ED084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6D2818-C268-4BBD-B7C5-EF96D43A33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275622-46E9-4AF3-889F-D01A15E99700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5E5097-DD5E-4B90-92F0-D2CE081B3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945925-F745-4894-853E-967F894D7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324A844-CFEA-4E38-97E6-0EF809D56A17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04080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Marcador de título 1">
            <a:extLst>
              <a:ext uri="{FF2B5EF4-FFF2-40B4-BE49-F238E27FC236}">
                <a16:creationId xmlns:a16="http://schemas.microsoft.com/office/drawing/2014/main" id="{6EC5D27B-642E-45FE-8F83-585DFA08F9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41987" name="Marcador de texto 2">
            <a:extLst>
              <a:ext uri="{FF2B5EF4-FFF2-40B4-BE49-F238E27FC236}">
                <a16:creationId xmlns:a16="http://schemas.microsoft.com/office/drawing/2014/main" id="{D08BB0D3-136C-481D-9693-A07D84B41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87D310-D485-47B8-9C46-C5DAB83DC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436351-94F9-4760-B4E6-3AC2AFCD2A92}" type="datetimeFigureOut">
              <a:rPr lang="es-ES"/>
              <a:pPr>
                <a:defRPr/>
              </a:pPr>
              <a:t>17/9/24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4B460-2F95-49DB-8989-F31F8432A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8030FF-E526-4BD6-9EE8-D7CD532FD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9E0A613-C197-48B5-A0D7-7A932E79326C}" type="slidenum">
              <a:rPr lang="es-ES" altLang="nl-NL"/>
              <a:pPr/>
              <a:t>‹#›</a:t>
            </a:fld>
            <a:endParaRPr lang="es-ES" altLang="nl-NL"/>
          </a:p>
        </p:txBody>
      </p:sp>
    </p:spTree>
    <p:extLst>
      <p:ext uri="{BB962C8B-B14F-4D97-AF65-F5344CB8AC3E}">
        <p14:creationId xmlns:p14="http://schemas.microsoft.com/office/powerpoint/2010/main" val="349380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microsoft.com/office/2007/relationships/hdphoto" Target="../media/hdphoto2.wdp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1002/mus.27392" TargetMode="External"/><Relationship Id="rId5" Type="http://schemas.openxmlformats.org/officeDocument/2006/relationships/hyperlink" Target="https://doi.org/10.1177/002203457705600303011" TargetMode="External"/><Relationship Id="rId4" Type="http://schemas.openxmlformats.org/officeDocument/2006/relationships/hyperlink" Target="http://dx.doi.org/10.1034/j.1600-0404.2003.00086.x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26E36F3C-2C04-919E-FBDC-EFBB7356C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5"/>
          <a:stretch/>
        </p:blipFill>
        <p:spPr bwMode="auto">
          <a:xfrm>
            <a:off x="2759664" y="328100"/>
            <a:ext cx="6672670" cy="26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0E689D-727F-5C71-2035-8DA59A35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2A5A4-8348-4852-9B30-AD38714D8A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1B7AA9-06E5-4D4B-BE4F-5FC6CB2C63B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07875" y="3442194"/>
            <a:ext cx="10376247" cy="243205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>
                <a:effectLst/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2800" dirty="0">
                <a:effectLst/>
                <a:latin typeface="+mn-lt"/>
              </a:rPr>
              <a:t> </a:t>
            </a:r>
            <a:br>
              <a:rPr lang="en-GB" sz="2800" dirty="0">
                <a:effectLst/>
                <a:latin typeface="+mn-lt"/>
              </a:rPr>
            </a:br>
            <a:br>
              <a:rPr lang="en-GB" sz="1100" dirty="0">
                <a:effectLst/>
              </a:rPr>
            </a:br>
            <a:r>
              <a:rPr lang="en-US" sz="2400" b="1" dirty="0">
                <a:latin typeface="+mn-lt"/>
                <a:cs typeface="Arial" panose="020B0604020202020204" pitchFamily="34" charset="0"/>
              </a:rPr>
              <a:t>September 2024- ECTRIMS </a:t>
            </a:r>
            <a:r>
              <a:rPr lang="en-GB" sz="2400" b="1" i="0" dirty="0" err="1">
                <a:solidFill>
                  <a:srgbClr val="4D5156"/>
                </a:solidFill>
                <a:effectLst/>
                <a:highlight>
                  <a:srgbClr val="FFFFFF"/>
                </a:highlight>
                <a:latin typeface="+mn-lt"/>
              </a:rPr>
              <a:t>København</a:t>
            </a:r>
            <a:br>
              <a:rPr lang="en-GB" sz="2400" b="1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+mn-lt"/>
              </a:rPr>
            </a:br>
            <a:br>
              <a:rPr lang="en-GB" sz="2400" b="1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+mn-lt"/>
              </a:rPr>
            </a:br>
            <a:r>
              <a:rPr lang="en-GB" sz="2400" b="1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+mn-lt"/>
              </a:rPr>
              <a:t>Xavier Montalban</a:t>
            </a:r>
            <a:br>
              <a:rPr lang="en-US" sz="2800" b="1" dirty="0">
                <a:latin typeface="+mn-lt"/>
                <a:cs typeface="Arial" panose="020B0604020202020204" pitchFamily="34" charset="0"/>
              </a:rPr>
            </a:br>
            <a:r>
              <a:rPr lang="en-US" sz="2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+mn-lt"/>
                <a:cs typeface="Arial" panose="020B0604020202020204" pitchFamily="34" charset="0"/>
              </a:rPr>
              <a:t>An Initiative of the International Advisory Committee on Clinical Trials in MS</a:t>
            </a:r>
            <a:br>
              <a:rPr lang="en-US" sz="2800" dirty="0">
                <a:latin typeface="+mn-lt"/>
                <a:cs typeface="Arial" panose="020B0604020202020204" pitchFamily="34" charset="0"/>
              </a:rPr>
            </a:br>
            <a:endParaRPr lang="en-US" sz="2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6" descr="A white background with grey text&#10;&#10;Description automatically generated">
            <a:extLst>
              <a:ext uri="{FF2B5EF4-FFF2-40B4-BE49-F238E27FC236}">
                <a16:creationId xmlns:a16="http://schemas.microsoft.com/office/drawing/2014/main" id="{21DBBB48-9902-1EEA-1888-404782F5E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0" y="6073095"/>
            <a:ext cx="4603710" cy="6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89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85DA6-E3DF-0970-639C-A165CFB09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3203A3-F68A-8748-3BDE-E1077A8130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12360" r="36315" b="35028"/>
          <a:stretch/>
        </p:blipFill>
        <p:spPr>
          <a:xfrm>
            <a:off x="6009683" y="512892"/>
            <a:ext cx="2034536" cy="5446275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B7FBDB1A-4BC5-2BAB-4CB3-4D3BA2B4C35C}"/>
              </a:ext>
            </a:extLst>
          </p:cNvPr>
          <p:cNvGrpSpPr/>
          <p:nvPr/>
        </p:nvGrpSpPr>
        <p:grpSpPr>
          <a:xfrm>
            <a:off x="1136293" y="512892"/>
            <a:ext cx="9162970" cy="5503846"/>
            <a:chOff x="1988549" y="388605"/>
            <a:chExt cx="9162970" cy="5503846"/>
          </a:xfrm>
        </p:grpSpPr>
        <p:pic>
          <p:nvPicPr>
            <p:cNvPr id="6" name="4 Imagen" descr="ggg0001.jpg">
              <a:extLst>
                <a:ext uri="{FF2B5EF4-FFF2-40B4-BE49-F238E27FC236}">
                  <a16:creationId xmlns:a16="http://schemas.microsoft.com/office/drawing/2014/main" id="{A5B9EE8B-0E2A-62C4-0996-DB72F1B84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5756" t="17530" r="14313" b="17967"/>
            <a:stretch/>
          </p:blipFill>
          <p:spPr>
            <a:xfrm>
              <a:off x="4215872" y="388605"/>
              <a:ext cx="2626587" cy="2735238"/>
            </a:xfrm>
            <a:prstGeom prst="rect">
              <a:avLst/>
            </a:prstGeom>
          </p:spPr>
        </p:pic>
        <p:pic>
          <p:nvPicPr>
            <p:cNvPr id="16" name="Picture 14" descr="eefef0002">
              <a:extLst>
                <a:ext uri="{FF2B5EF4-FFF2-40B4-BE49-F238E27FC236}">
                  <a16:creationId xmlns:a16="http://schemas.microsoft.com/office/drawing/2014/main" id="{D7BA46C8-26A4-8904-E867-DE39DA3641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61" t="23919" r="22054" b="24449"/>
            <a:stretch/>
          </p:blipFill>
          <p:spPr bwMode="auto">
            <a:xfrm>
              <a:off x="2037793" y="389759"/>
              <a:ext cx="2199212" cy="273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 descr="fhfh0004">
              <a:extLst>
                <a:ext uri="{FF2B5EF4-FFF2-40B4-BE49-F238E27FC236}">
                  <a16:creationId xmlns:a16="http://schemas.microsoft.com/office/drawing/2014/main" id="{7B117AC0-94FB-DE97-665A-38AE88B9BA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5" t="15901" r="16666" b="15440"/>
            <a:stretch/>
          </p:blipFill>
          <p:spPr bwMode="auto">
            <a:xfrm>
              <a:off x="2044497" y="3122925"/>
              <a:ext cx="2246019" cy="271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C0412AD1-A10A-6433-6E33-084C64A4EC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07985" y="2214838"/>
              <a:ext cx="221942" cy="301841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088CCB97-61A0-D2E6-FFB7-246C262077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5862" y="4522139"/>
              <a:ext cx="238406" cy="19161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A4DCBE98-25CF-A853-A23E-ACB3E5E27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2566" y="1829049"/>
              <a:ext cx="280367" cy="28209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14609AA0-5EE2-2A40-3EBC-BE0032DF6C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2" t="20939" r="17015" b="7887"/>
            <a:stretch/>
          </p:blipFill>
          <p:spPr bwMode="auto">
            <a:xfrm>
              <a:off x="4250861" y="3121701"/>
              <a:ext cx="2605454" cy="2718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4 Imagen" descr="2001g356.png">
              <a:extLst>
                <a:ext uri="{FF2B5EF4-FFF2-40B4-BE49-F238E27FC236}">
                  <a16:creationId xmlns:a16="http://schemas.microsoft.com/office/drawing/2014/main" id="{1260A61A-7823-8755-76BA-75BE3C0C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6" t="28318" r="28079" b="25626"/>
            <a:stretch/>
          </p:blipFill>
          <p:spPr bwMode="auto">
            <a:xfrm flipH="1">
              <a:off x="8910331" y="388605"/>
              <a:ext cx="2241188" cy="275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74CEB00D-9064-0B25-2777-CB5E9831F7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67" t="21133" r="55151" b="17100"/>
            <a:stretch/>
          </p:blipFill>
          <p:spPr bwMode="auto">
            <a:xfrm flipH="1">
              <a:off x="8910331" y="3139693"/>
              <a:ext cx="2241188" cy="270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A1D3790C-F1D9-6CA0-F4C7-056F3D9DCF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99355" y="388605"/>
              <a:ext cx="280367" cy="28209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0300654B-B0E5-4164-C826-D2398C9FC1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63435" y="3612426"/>
              <a:ext cx="280367" cy="28209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24F0A850-E965-2F0C-D6FC-5CAF59863D63}"/>
                </a:ext>
              </a:extLst>
            </p:cNvPr>
            <p:cNvSpPr txBox="1"/>
            <p:nvPr/>
          </p:nvSpPr>
          <p:spPr>
            <a:xfrm>
              <a:off x="1988549" y="2786211"/>
              <a:ext cx="317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55D4BE5-0A98-4C44-CE4E-56837F7F31A0}"/>
                </a:ext>
              </a:extLst>
            </p:cNvPr>
            <p:cNvSpPr txBox="1"/>
            <p:nvPr/>
          </p:nvSpPr>
          <p:spPr>
            <a:xfrm>
              <a:off x="4263494" y="2786211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682A69B0-0F05-D1DF-79B7-9C708EFDD697}"/>
                </a:ext>
              </a:extLst>
            </p:cNvPr>
            <p:cNvSpPr txBox="1"/>
            <p:nvPr/>
          </p:nvSpPr>
          <p:spPr>
            <a:xfrm>
              <a:off x="2022963" y="5523119"/>
              <a:ext cx="317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F1449DD1-3B27-FF49-28D8-9AEF8FA7D9A6}"/>
                </a:ext>
              </a:extLst>
            </p:cNvPr>
            <p:cNvSpPr txBox="1"/>
            <p:nvPr/>
          </p:nvSpPr>
          <p:spPr>
            <a:xfrm>
              <a:off x="4289091" y="5523119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D448230B-E352-4C06-F101-43162146D72B}"/>
                </a:ext>
              </a:extLst>
            </p:cNvPr>
            <p:cNvSpPr txBox="1"/>
            <p:nvPr/>
          </p:nvSpPr>
          <p:spPr>
            <a:xfrm>
              <a:off x="8885486" y="2786211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271FCBE4-9BEB-C027-F9D7-8542FBBD3637}"/>
                </a:ext>
              </a:extLst>
            </p:cNvPr>
            <p:cNvSpPr txBox="1"/>
            <p:nvPr/>
          </p:nvSpPr>
          <p:spPr>
            <a:xfrm>
              <a:off x="8899863" y="5523119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9773BF90-9877-682A-4494-4A7ED36C89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1226" y="4844239"/>
              <a:ext cx="286808" cy="16017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5C3CEF44-AFE7-1CC2-480C-4F032817460E}"/>
                </a:ext>
              </a:extLst>
            </p:cNvPr>
            <p:cNvSpPr txBox="1"/>
            <p:nvPr/>
          </p:nvSpPr>
          <p:spPr>
            <a:xfrm>
              <a:off x="6892594" y="5499764"/>
              <a:ext cx="275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</p:grpSp>
      <p:cxnSp>
        <p:nvCxnSpPr>
          <p:cNvPr id="3" name="Conector recto de flecha 3">
            <a:extLst>
              <a:ext uri="{FF2B5EF4-FFF2-40B4-BE49-F238E27FC236}">
                <a16:creationId xmlns:a16="http://schemas.microsoft.com/office/drawing/2014/main" id="{43F4E9E4-8F9F-856F-AE6A-A26767A6D5EA}"/>
              </a:ext>
            </a:extLst>
          </p:cNvPr>
          <p:cNvCxnSpPr>
            <a:cxnSpLocks/>
          </p:cNvCxnSpPr>
          <p:nvPr/>
        </p:nvCxnSpPr>
        <p:spPr>
          <a:xfrm>
            <a:off x="6264182" y="2531817"/>
            <a:ext cx="509678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D468D69-45B6-5C2A-67AC-817819665644}"/>
              </a:ext>
            </a:extLst>
          </p:cNvPr>
          <p:cNvSpPr txBox="1"/>
          <p:nvPr/>
        </p:nvSpPr>
        <p:spPr>
          <a:xfrm>
            <a:off x="177386" y="6386617"/>
            <a:ext cx="26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by </a:t>
            </a:r>
            <a:r>
              <a:rPr lang="en-US" dirty="0" err="1"/>
              <a:t>Àlex</a:t>
            </a:r>
            <a:r>
              <a:rPr lang="en-US" dirty="0"/>
              <a:t> </a:t>
            </a:r>
            <a:r>
              <a:rPr lang="en-US" dirty="0" err="1"/>
              <a:t>Rovira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51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D7F2-7BC5-4206-AB97-435E1BC4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472C4"/>
                </a:solidFill>
                <a:latin typeface="+mn-lt"/>
              </a:rPr>
              <a:t>Proposed Revisions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4FC67-A47A-4FDB-A984-3BB9D94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884"/>
            <a:ext cx="11075126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 is MS in specific situations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 nerve as a fifth topography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is not longer needed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Updated DIS criteria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kFLCs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a tool for diagnosis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criteria for PPMS and RMS diagnosis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of paraclinical evidence to diagnose MS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strict features for confirming diagnosis in individuals over 50 years, or with headache disorders (including migraine), or with vascular disorders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 of CVS and PRLs as optional tools for diagnosis in certain situations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tests (MOG-IgG Ab) for confirming diagnosis in children and adolescents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‒"/>
            </a:pPr>
            <a:endParaRPr lang="en-US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13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D7F2-7BC5-4206-AB97-435E1BC4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472C4"/>
                </a:solidFill>
                <a:latin typeface="+mn-lt"/>
              </a:rPr>
              <a:t>Proposed Revisions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4FC67-A47A-4FDB-A984-3BB9D94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884"/>
            <a:ext cx="11075126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 is MS in specific situations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 nerve as a fifth topography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is not longer needed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Updated DIS criteria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kFLCs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a tool for diagnosis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criteria for PPMS and RMS diagnosis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of paraclinical evidence to diagnose MS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strict features for confirming diagnosis in individuals over 50 years, or with headache disorders (including migraine), or with vascular disorders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 of CVS and PRLs as optional tools for diagnosis in certain situations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tests (MOG-IgG Ab) for confirming diagnosis in children and adolescents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‒"/>
            </a:pPr>
            <a:endParaRPr lang="en-US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EF498-173B-9081-08E7-579D04937E2A}"/>
              </a:ext>
            </a:extLst>
          </p:cNvPr>
          <p:cNvSpPr txBox="1"/>
          <p:nvPr/>
        </p:nvSpPr>
        <p:spPr>
          <a:xfrm>
            <a:off x="6202017" y="1279875"/>
            <a:ext cx="2796209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Biological diagnosis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EA2DEF-F8E7-A91F-5F1F-6509A59D7B1C}"/>
              </a:ext>
            </a:extLst>
          </p:cNvPr>
          <p:cNvCxnSpPr>
            <a:cxnSpLocks/>
          </p:cNvCxnSpPr>
          <p:nvPr/>
        </p:nvCxnSpPr>
        <p:spPr>
          <a:xfrm>
            <a:off x="4770783" y="1510708"/>
            <a:ext cx="1431234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28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A1B4-FE17-7F38-F00E-14CAE96A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EE81-D977-7E20-928F-E212353DB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radiologically isolated syndrome (RIS) is identified by the incidental discovery of CNS </a:t>
            </a:r>
            <a:r>
              <a:rPr lang="en-GB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white matter T2-weighted hyperintense foci </a:t>
            </a:r>
            <a:r>
              <a:rPr lang="en-GB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MRI that demonstrate morphological and spatial characteristics </a:t>
            </a:r>
            <a:r>
              <a:rPr lang="en-GB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 typical of multiple sclerosis (MS) </a:t>
            </a:r>
            <a:r>
              <a:rPr lang="en-GB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without clinical symptomatology related to inflammatory demyelination</a:t>
            </a:r>
            <a:r>
              <a:rPr lang="en-GB" sz="20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1-3</a:t>
            </a:r>
          </a:p>
          <a:p>
            <a:pPr marL="0" indent="0"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1DFA6C-6EB8-F309-0F04-2208DC0C8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725" y="3285105"/>
            <a:ext cx="5325617" cy="2551993"/>
          </a:xfrm>
          <a:prstGeom prst="rect">
            <a:avLst/>
          </a:prstGeom>
        </p:spPr>
      </p:pic>
      <p:pic>
        <p:nvPicPr>
          <p:cNvPr id="7" name="Picture 14" descr="eefef0002">
            <a:extLst>
              <a:ext uri="{FF2B5EF4-FFF2-40B4-BE49-F238E27FC236}">
                <a16:creationId xmlns:a16="http://schemas.microsoft.com/office/drawing/2014/main" id="{BCA96D25-A462-1518-4E78-00F2ED17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27553" r="14507" b="24907"/>
          <a:stretch>
            <a:fillRect/>
          </a:stretch>
        </p:blipFill>
        <p:spPr bwMode="auto">
          <a:xfrm>
            <a:off x="911424" y="3429000"/>
            <a:ext cx="1974478" cy="192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eefef0006">
            <a:extLst>
              <a:ext uri="{FF2B5EF4-FFF2-40B4-BE49-F238E27FC236}">
                <a16:creationId xmlns:a16="http://schemas.microsoft.com/office/drawing/2014/main" id="{D100426A-DA70-D6E9-0BC6-5556F510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30309" r="17343" b="22101"/>
          <a:stretch>
            <a:fillRect/>
          </a:stretch>
        </p:blipFill>
        <p:spPr bwMode="auto">
          <a:xfrm>
            <a:off x="2948497" y="3429000"/>
            <a:ext cx="1817573" cy="192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16">
            <a:extLst>
              <a:ext uri="{FF2B5EF4-FFF2-40B4-BE49-F238E27FC236}">
                <a16:creationId xmlns:a16="http://schemas.microsoft.com/office/drawing/2014/main" id="{25E07024-9612-7CF7-7E47-51C682D77E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70896" y="4147179"/>
            <a:ext cx="80992" cy="27559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990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Line 17">
            <a:extLst>
              <a:ext uri="{FF2B5EF4-FFF2-40B4-BE49-F238E27FC236}">
                <a16:creationId xmlns:a16="http://schemas.microsoft.com/office/drawing/2014/main" id="{459FC0E8-AD8B-105B-604D-35664410C4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38615" y="4187865"/>
            <a:ext cx="80992" cy="220961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>
            <a:prstShdw prst="shdw17" dist="17961" dir="2700000">
              <a:srgbClr val="99990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92542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isk For a Clinical Event"/>
          <p:cNvSpPr txBox="1">
            <a:spLocks noGrp="1"/>
          </p:cNvSpPr>
          <p:nvPr>
            <p:ph type="title"/>
          </p:nvPr>
        </p:nvSpPr>
        <p:spPr>
          <a:xfrm>
            <a:off x="234104" y="151444"/>
            <a:ext cx="10982819" cy="717300"/>
          </a:xfrm>
          <a:prstGeom prst="rect">
            <a:avLst/>
          </a:prstGeom>
        </p:spPr>
        <p:txBody>
          <a:bodyPr/>
          <a:lstStyle>
            <a:lvl1pPr>
              <a:defRPr spc="-197">
                <a:solidFill>
                  <a:srgbClr val="012F7B"/>
                </a:solidFill>
              </a:defRPr>
            </a:lvl1pPr>
          </a:lstStyle>
          <a:p>
            <a:r>
              <a:rPr dirty="0">
                <a:solidFill>
                  <a:srgbClr val="4472C4"/>
                </a:solidFill>
              </a:rPr>
              <a:t>From RIS to clinical MS</a:t>
            </a:r>
          </a:p>
        </p:txBody>
      </p:sp>
      <p:grpSp>
        <p:nvGrpSpPr>
          <p:cNvPr id="250" name="Dessin"/>
          <p:cNvGrpSpPr/>
          <p:nvPr/>
        </p:nvGrpSpPr>
        <p:grpSpPr>
          <a:xfrm>
            <a:off x="1704955" y="3761141"/>
            <a:ext cx="5863733" cy="2224985"/>
            <a:chOff x="8" y="0"/>
            <a:chExt cx="11727463" cy="4449968"/>
          </a:xfrm>
        </p:grpSpPr>
        <p:sp>
          <p:nvSpPr>
            <p:cNvPr id="237" name="Ligne"/>
            <p:cNvSpPr/>
            <p:nvPr/>
          </p:nvSpPr>
          <p:spPr>
            <a:xfrm>
              <a:off x="4983373" y="131538"/>
              <a:ext cx="6744099" cy="2021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494" extrusionOk="0">
                  <a:moveTo>
                    <a:pt x="21544" y="2741"/>
                  </a:moveTo>
                  <a:cubicBezTo>
                    <a:pt x="21051" y="1822"/>
                    <a:pt x="20558" y="903"/>
                    <a:pt x="20025" y="476"/>
                  </a:cubicBezTo>
                  <a:cubicBezTo>
                    <a:pt x="19492" y="50"/>
                    <a:pt x="18920" y="115"/>
                    <a:pt x="18289" y="509"/>
                  </a:cubicBezTo>
                  <a:cubicBezTo>
                    <a:pt x="17658" y="903"/>
                    <a:pt x="16968" y="1625"/>
                    <a:pt x="16317" y="2446"/>
                  </a:cubicBezTo>
                  <a:cubicBezTo>
                    <a:pt x="15666" y="3267"/>
                    <a:pt x="15054" y="4186"/>
                    <a:pt x="14512" y="4875"/>
                  </a:cubicBezTo>
                  <a:cubicBezTo>
                    <a:pt x="13969" y="5565"/>
                    <a:pt x="13496" y="6024"/>
                    <a:pt x="13220" y="6352"/>
                  </a:cubicBezTo>
                  <a:cubicBezTo>
                    <a:pt x="12943" y="6681"/>
                    <a:pt x="12865" y="6878"/>
                    <a:pt x="12874" y="7009"/>
                  </a:cubicBezTo>
                  <a:cubicBezTo>
                    <a:pt x="12884" y="7140"/>
                    <a:pt x="12983" y="7206"/>
                    <a:pt x="13338" y="7173"/>
                  </a:cubicBezTo>
                  <a:cubicBezTo>
                    <a:pt x="13693" y="7140"/>
                    <a:pt x="14305" y="7009"/>
                    <a:pt x="14965" y="6878"/>
                  </a:cubicBezTo>
                  <a:cubicBezTo>
                    <a:pt x="15626" y="6746"/>
                    <a:pt x="16336" y="6615"/>
                    <a:pt x="17125" y="6549"/>
                  </a:cubicBezTo>
                  <a:cubicBezTo>
                    <a:pt x="17914" y="6484"/>
                    <a:pt x="18782" y="6484"/>
                    <a:pt x="19266" y="6484"/>
                  </a:cubicBezTo>
                  <a:cubicBezTo>
                    <a:pt x="19749" y="6484"/>
                    <a:pt x="19848" y="6484"/>
                    <a:pt x="19946" y="6385"/>
                  </a:cubicBezTo>
                  <a:cubicBezTo>
                    <a:pt x="20045" y="6287"/>
                    <a:pt x="20143" y="6090"/>
                    <a:pt x="20193" y="5827"/>
                  </a:cubicBezTo>
                  <a:cubicBezTo>
                    <a:pt x="20242" y="5565"/>
                    <a:pt x="20242" y="5236"/>
                    <a:pt x="20183" y="4974"/>
                  </a:cubicBezTo>
                  <a:cubicBezTo>
                    <a:pt x="20124" y="4711"/>
                    <a:pt x="20005" y="4514"/>
                    <a:pt x="19670" y="4416"/>
                  </a:cubicBezTo>
                  <a:cubicBezTo>
                    <a:pt x="19335" y="4317"/>
                    <a:pt x="18782" y="4317"/>
                    <a:pt x="18151" y="4645"/>
                  </a:cubicBezTo>
                  <a:cubicBezTo>
                    <a:pt x="17520" y="4974"/>
                    <a:pt x="16810" y="5630"/>
                    <a:pt x="16396" y="6024"/>
                  </a:cubicBezTo>
                  <a:cubicBezTo>
                    <a:pt x="15981" y="6418"/>
                    <a:pt x="15863" y="6549"/>
                    <a:pt x="15745" y="6648"/>
                  </a:cubicBezTo>
                  <a:cubicBezTo>
                    <a:pt x="15626" y="6746"/>
                    <a:pt x="15508" y="6812"/>
                    <a:pt x="15537" y="6713"/>
                  </a:cubicBezTo>
                  <a:cubicBezTo>
                    <a:pt x="15567" y="6615"/>
                    <a:pt x="15745" y="6352"/>
                    <a:pt x="16149" y="5794"/>
                  </a:cubicBezTo>
                  <a:cubicBezTo>
                    <a:pt x="16553" y="5236"/>
                    <a:pt x="17185" y="4383"/>
                    <a:pt x="17836" y="3661"/>
                  </a:cubicBezTo>
                  <a:cubicBezTo>
                    <a:pt x="18486" y="2938"/>
                    <a:pt x="19157" y="2348"/>
                    <a:pt x="19542" y="1986"/>
                  </a:cubicBezTo>
                  <a:cubicBezTo>
                    <a:pt x="19926" y="1625"/>
                    <a:pt x="20025" y="1494"/>
                    <a:pt x="19996" y="1428"/>
                  </a:cubicBezTo>
                  <a:cubicBezTo>
                    <a:pt x="19966" y="1363"/>
                    <a:pt x="19808" y="1363"/>
                    <a:pt x="19423" y="1691"/>
                  </a:cubicBezTo>
                  <a:cubicBezTo>
                    <a:pt x="19039" y="2019"/>
                    <a:pt x="18427" y="2676"/>
                    <a:pt x="17885" y="3201"/>
                  </a:cubicBezTo>
                  <a:cubicBezTo>
                    <a:pt x="17342" y="3726"/>
                    <a:pt x="16869" y="4120"/>
                    <a:pt x="16553" y="4350"/>
                  </a:cubicBezTo>
                  <a:cubicBezTo>
                    <a:pt x="16238" y="4580"/>
                    <a:pt x="16080" y="4645"/>
                    <a:pt x="16050" y="4645"/>
                  </a:cubicBezTo>
                  <a:cubicBezTo>
                    <a:pt x="16021" y="4645"/>
                    <a:pt x="16119" y="4580"/>
                    <a:pt x="16376" y="4219"/>
                  </a:cubicBezTo>
                  <a:cubicBezTo>
                    <a:pt x="16632" y="3858"/>
                    <a:pt x="17046" y="3201"/>
                    <a:pt x="17559" y="2577"/>
                  </a:cubicBezTo>
                  <a:cubicBezTo>
                    <a:pt x="18072" y="1954"/>
                    <a:pt x="18684" y="1363"/>
                    <a:pt x="19167" y="1067"/>
                  </a:cubicBezTo>
                  <a:cubicBezTo>
                    <a:pt x="19650" y="772"/>
                    <a:pt x="20005" y="772"/>
                    <a:pt x="20242" y="837"/>
                  </a:cubicBezTo>
                  <a:cubicBezTo>
                    <a:pt x="20479" y="903"/>
                    <a:pt x="20597" y="1034"/>
                    <a:pt x="20597" y="1199"/>
                  </a:cubicBezTo>
                  <a:cubicBezTo>
                    <a:pt x="20597" y="1363"/>
                    <a:pt x="20479" y="1560"/>
                    <a:pt x="20094" y="1855"/>
                  </a:cubicBezTo>
                  <a:cubicBezTo>
                    <a:pt x="19709" y="2151"/>
                    <a:pt x="19059" y="2544"/>
                    <a:pt x="18477" y="2741"/>
                  </a:cubicBezTo>
                  <a:cubicBezTo>
                    <a:pt x="17895" y="2938"/>
                    <a:pt x="17382" y="2938"/>
                    <a:pt x="17076" y="2938"/>
                  </a:cubicBezTo>
                  <a:cubicBezTo>
                    <a:pt x="16770" y="2938"/>
                    <a:pt x="16672" y="2938"/>
                    <a:pt x="16948" y="2774"/>
                  </a:cubicBezTo>
                  <a:cubicBezTo>
                    <a:pt x="17224" y="2610"/>
                    <a:pt x="17875" y="2282"/>
                    <a:pt x="18477" y="1954"/>
                  </a:cubicBezTo>
                  <a:cubicBezTo>
                    <a:pt x="19078" y="1625"/>
                    <a:pt x="19631" y="1297"/>
                    <a:pt x="20025" y="1100"/>
                  </a:cubicBezTo>
                  <a:cubicBezTo>
                    <a:pt x="20420" y="903"/>
                    <a:pt x="20656" y="837"/>
                    <a:pt x="20834" y="739"/>
                  </a:cubicBezTo>
                  <a:cubicBezTo>
                    <a:pt x="21011" y="641"/>
                    <a:pt x="21130" y="509"/>
                    <a:pt x="21140" y="378"/>
                  </a:cubicBezTo>
                  <a:cubicBezTo>
                    <a:pt x="21149" y="247"/>
                    <a:pt x="21051" y="115"/>
                    <a:pt x="20656" y="50"/>
                  </a:cubicBezTo>
                  <a:cubicBezTo>
                    <a:pt x="20262" y="-16"/>
                    <a:pt x="19571" y="-16"/>
                    <a:pt x="19068" y="50"/>
                  </a:cubicBezTo>
                  <a:cubicBezTo>
                    <a:pt x="18565" y="115"/>
                    <a:pt x="18250" y="247"/>
                    <a:pt x="18043" y="378"/>
                  </a:cubicBezTo>
                  <a:cubicBezTo>
                    <a:pt x="17836" y="509"/>
                    <a:pt x="17737" y="641"/>
                    <a:pt x="17678" y="870"/>
                  </a:cubicBezTo>
                  <a:cubicBezTo>
                    <a:pt x="17619" y="1100"/>
                    <a:pt x="17599" y="1428"/>
                    <a:pt x="17688" y="1593"/>
                  </a:cubicBezTo>
                  <a:cubicBezTo>
                    <a:pt x="17776" y="1757"/>
                    <a:pt x="17974" y="1757"/>
                    <a:pt x="18358" y="1625"/>
                  </a:cubicBezTo>
                  <a:cubicBezTo>
                    <a:pt x="18743" y="1494"/>
                    <a:pt x="19315" y="1231"/>
                    <a:pt x="19788" y="969"/>
                  </a:cubicBezTo>
                  <a:cubicBezTo>
                    <a:pt x="20262" y="706"/>
                    <a:pt x="20637" y="444"/>
                    <a:pt x="20883" y="279"/>
                  </a:cubicBezTo>
                  <a:cubicBezTo>
                    <a:pt x="21130" y="115"/>
                    <a:pt x="21248" y="50"/>
                    <a:pt x="21258" y="17"/>
                  </a:cubicBezTo>
                  <a:cubicBezTo>
                    <a:pt x="21268" y="-16"/>
                    <a:pt x="21169" y="-16"/>
                    <a:pt x="20824" y="279"/>
                  </a:cubicBezTo>
                  <a:cubicBezTo>
                    <a:pt x="20479" y="575"/>
                    <a:pt x="19887" y="1166"/>
                    <a:pt x="19384" y="1527"/>
                  </a:cubicBezTo>
                  <a:cubicBezTo>
                    <a:pt x="18881" y="1888"/>
                    <a:pt x="18467" y="2019"/>
                    <a:pt x="18171" y="2118"/>
                  </a:cubicBezTo>
                  <a:cubicBezTo>
                    <a:pt x="17875" y="2216"/>
                    <a:pt x="17697" y="2282"/>
                    <a:pt x="17707" y="2216"/>
                  </a:cubicBezTo>
                  <a:cubicBezTo>
                    <a:pt x="17717" y="2151"/>
                    <a:pt x="17914" y="1954"/>
                    <a:pt x="18348" y="1691"/>
                  </a:cubicBezTo>
                  <a:cubicBezTo>
                    <a:pt x="18782" y="1428"/>
                    <a:pt x="19453" y="1100"/>
                    <a:pt x="19611" y="1002"/>
                  </a:cubicBezTo>
                  <a:cubicBezTo>
                    <a:pt x="19769" y="903"/>
                    <a:pt x="19414" y="1034"/>
                    <a:pt x="18920" y="1231"/>
                  </a:cubicBezTo>
                  <a:cubicBezTo>
                    <a:pt x="18427" y="1428"/>
                    <a:pt x="17796" y="1691"/>
                    <a:pt x="17323" y="1888"/>
                  </a:cubicBezTo>
                  <a:cubicBezTo>
                    <a:pt x="16849" y="2085"/>
                    <a:pt x="16534" y="2216"/>
                    <a:pt x="16326" y="2380"/>
                  </a:cubicBezTo>
                  <a:cubicBezTo>
                    <a:pt x="16119" y="2544"/>
                    <a:pt x="16021" y="2741"/>
                    <a:pt x="15962" y="3004"/>
                  </a:cubicBezTo>
                  <a:cubicBezTo>
                    <a:pt x="15902" y="3267"/>
                    <a:pt x="15883" y="3595"/>
                    <a:pt x="15922" y="3792"/>
                  </a:cubicBezTo>
                  <a:cubicBezTo>
                    <a:pt x="15962" y="3989"/>
                    <a:pt x="16060" y="4055"/>
                    <a:pt x="16376" y="3989"/>
                  </a:cubicBezTo>
                  <a:cubicBezTo>
                    <a:pt x="16691" y="3923"/>
                    <a:pt x="17224" y="3726"/>
                    <a:pt x="17727" y="3529"/>
                  </a:cubicBezTo>
                  <a:cubicBezTo>
                    <a:pt x="18230" y="3332"/>
                    <a:pt x="18703" y="3135"/>
                    <a:pt x="19029" y="3037"/>
                  </a:cubicBezTo>
                  <a:cubicBezTo>
                    <a:pt x="19354" y="2938"/>
                    <a:pt x="19532" y="2938"/>
                    <a:pt x="19571" y="2906"/>
                  </a:cubicBezTo>
                  <a:cubicBezTo>
                    <a:pt x="19611" y="2873"/>
                    <a:pt x="19512" y="2807"/>
                    <a:pt x="19078" y="2807"/>
                  </a:cubicBezTo>
                  <a:cubicBezTo>
                    <a:pt x="18644" y="2807"/>
                    <a:pt x="17875" y="2873"/>
                    <a:pt x="17135" y="3267"/>
                  </a:cubicBezTo>
                  <a:cubicBezTo>
                    <a:pt x="16396" y="3661"/>
                    <a:pt x="15685" y="4383"/>
                    <a:pt x="15113" y="5171"/>
                  </a:cubicBezTo>
                  <a:cubicBezTo>
                    <a:pt x="14541" y="5958"/>
                    <a:pt x="14107" y="6812"/>
                    <a:pt x="13831" y="7469"/>
                  </a:cubicBezTo>
                  <a:cubicBezTo>
                    <a:pt x="13555" y="8125"/>
                    <a:pt x="13437" y="8585"/>
                    <a:pt x="13407" y="8946"/>
                  </a:cubicBezTo>
                  <a:cubicBezTo>
                    <a:pt x="13377" y="9307"/>
                    <a:pt x="13437" y="9569"/>
                    <a:pt x="13525" y="9701"/>
                  </a:cubicBezTo>
                  <a:cubicBezTo>
                    <a:pt x="13614" y="9832"/>
                    <a:pt x="13732" y="9832"/>
                    <a:pt x="14078" y="9340"/>
                  </a:cubicBezTo>
                  <a:cubicBezTo>
                    <a:pt x="14423" y="8847"/>
                    <a:pt x="14995" y="7862"/>
                    <a:pt x="15528" y="6812"/>
                  </a:cubicBezTo>
                  <a:cubicBezTo>
                    <a:pt x="16060" y="5762"/>
                    <a:pt x="16553" y="4645"/>
                    <a:pt x="16829" y="3923"/>
                  </a:cubicBezTo>
                  <a:cubicBezTo>
                    <a:pt x="17106" y="3201"/>
                    <a:pt x="17165" y="2873"/>
                    <a:pt x="17135" y="2709"/>
                  </a:cubicBezTo>
                  <a:cubicBezTo>
                    <a:pt x="17106" y="2544"/>
                    <a:pt x="16987" y="2544"/>
                    <a:pt x="16652" y="3037"/>
                  </a:cubicBezTo>
                  <a:cubicBezTo>
                    <a:pt x="16317" y="3529"/>
                    <a:pt x="15764" y="4514"/>
                    <a:pt x="15261" y="5433"/>
                  </a:cubicBezTo>
                  <a:cubicBezTo>
                    <a:pt x="14758" y="6352"/>
                    <a:pt x="14305" y="7206"/>
                    <a:pt x="14048" y="7764"/>
                  </a:cubicBezTo>
                  <a:cubicBezTo>
                    <a:pt x="13792" y="8322"/>
                    <a:pt x="13732" y="8585"/>
                    <a:pt x="13762" y="8782"/>
                  </a:cubicBezTo>
                  <a:cubicBezTo>
                    <a:pt x="13792" y="8979"/>
                    <a:pt x="13910" y="9110"/>
                    <a:pt x="14255" y="9044"/>
                  </a:cubicBezTo>
                  <a:cubicBezTo>
                    <a:pt x="14600" y="8979"/>
                    <a:pt x="15172" y="8716"/>
                    <a:pt x="15597" y="8486"/>
                  </a:cubicBezTo>
                  <a:cubicBezTo>
                    <a:pt x="16021" y="8256"/>
                    <a:pt x="16297" y="8059"/>
                    <a:pt x="16484" y="7862"/>
                  </a:cubicBezTo>
                  <a:cubicBezTo>
                    <a:pt x="16672" y="7665"/>
                    <a:pt x="16770" y="7469"/>
                    <a:pt x="16780" y="7272"/>
                  </a:cubicBezTo>
                  <a:cubicBezTo>
                    <a:pt x="16790" y="7075"/>
                    <a:pt x="16711" y="6878"/>
                    <a:pt x="16435" y="6779"/>
                  </a:cubicBezTo>
                  <a:cubicBezTo>
                    <a:pt x="16159" y="6681"/>
                    <a:pt x="15685" y="6681"/>
                    <a:pt x="15242" y="6812"/>
                  </a:cubicBezTo>
                  <a:cubicBezTo>
                    <a:pt x="14798" y="6943"/>
                    <a:pt x="14383" y="7206"/>
                    <a:pt x="14078" y="7469"/>
                  </a:cubicBezTo>
                  <a:cubicBezTo>
                    <a:pt x="13772" y="7731"/>
                    <a:pt x="13575" y="7994"/>
                    <a:pt x="13427" y="8125"/>
                  </a:cubicBezTo>
                  <a:cubicBezTo>
                    <a:pt x="13279" y="8256"/>
                    <a:pt x="13180" y="8256"/>
                    <a:pt x="13229" y="8092"/>
                  </a:cubicBezTo>
                  <a:cubicBezTo>
                    <a:pt x="13279" y="7928"/>
                    <a:pt x="13476" y="7600"/>
                    <a:pt x="13890" y="7140"/>
                  </a:cubicBezTo>
                  <a:cubicBezTo>
                    <a:pt x="14305" y="6681"/>
                    <a:pt x="14936" y="6090"/>
                    <a:pt x="15429" y="5663"/>
                  </a:cubicBezTo>
                  <a:cubicBezTo>
                    <a:pt x="15922" y="5236"/>
                    <a:pt x="16277" y="4974"/>
                    <a:pt x="16553" y="4810"/>
                  </a:cubicBezTo>
                  <a:cubicBezTo>
                    <a:pt x="16829" y="4645"/>
                    <a:pt x="17027" y="4580"/>
                    <a:pt x="17037" y="4514"/>
                  </a:cubicBezTo>
                  <a:cubicBezTo>
                    <a:pt x="17046" y="4448"/>
                    <a:pt x="16869" y="4383"/>
                    <a:pt x="16465" y="4481"/>
                  </a:cubicBezTo>
                  <a:cubicBezTo>
                    <a:pt x="16060" y="4580"/>
                    <a:pt x="15429" y="4842"/>
                    <a:pt x="14748" y="5171"/>
                  </a:cubicBezTo>
                  <a:cubicBezTo>
                    <a:pt x="14068" y="5499"/>
                    <a:pt x="13338" y="5893"/>
                    <a:pt x="12677" y="6188"/>
                  </a:cubicBezTo>
                  <a:cubicBezTo>
                    <a:pt x="12016" y="6484"/>
                    <a:pt x="11425" y="6681"/>
                    <a:pt x="11079" y="6779"/>
                  </a:cubicBezTo>
                  <a:cubicBezTo>
                    <a:pt x="10734" y="6878"/>
                    <a:pt x="10636" y="6878"/>
                    <a:pt x="10636" y="6845"/>
                  </a:cubicBezTo>
                  <a:cubicBezTo>
                    <a:pt x="10636" y="6812"/>
                    <a:pt x="10734" y="6746"/>
                    <a:pt x="11050" y="6451"/>
                  </a:cubicBezTo>
                  <a:cubicBezTo>
                    <a:pt x="11365" y="6155"/>
                    <a:pt x="11898" y="5630"/>
                    <a:pt x="12371" y="5335"/>
                  </a:cubicBezTo>
                  <a:cubicBezTo>
                    <a:pt x="12845" y="5039"/>
                    <a:pt x="13259" y="4974"/>
                    <a:pt x="13516" y="4941"/>
                  </a:cubicBezTo>
                  <a:cubicBezTo>
                    <a:pt x="13772" y="4908"/>
                    <a:pt x="13871" y="4908"/>
                    <a:pt x="13831" y="5039"/>
                  </a:cubicBezTo>
                  <a:cubicBezTo>
                    <a:pt x="13792" y="5171"/>
                    <a:pt x="13614" y="5433"/>
                    <a:pt x="13210" y="5860"/>
                  </a:cubicBezTo>
                  <a:cubicBezTo>
                    <a:pt x="12805" y="6287"/>
                    <a:pt x="12174" y="6878"/>
                    <a:pt x="11602" y="7304"/>
                  </a:cubicBezTo>
                  <a:cubicBezTo>
                    <a:pt x="11030" y="7731"/>
                    <a:pt x="10517" y="7994"/>
                    <a:pt x="10211" y="8191"/>
                  </a:cubicBezTo>
                  <a:cubicBezTo>
                    <a:pt x="9906" y="8388"/>
                    <a:pt x="9807" y="8519"/>
                    <a:pt x="9807" y="8617"/>
                  </a:cubicBezTo>
                  <a:cubicBezTo>
                    <a:pt x="9807" y="8716"/>
                    <a:pt x="9906" y="8782"/>
                    <a:pt x="10192" y="8256"/>
                  </a:cubicBezTo>
                  <a:cubicBezTo>
                    <a:pt x="10478" y="7731"/>
                    <a:pt x="10951" y="6615"/>
                    <a:pt x="11306" y="5762"/>
                  </a:cubicBezTo>
                  <a:cubicBezTo>
                    <a:pt x="11661" y="4908"/>
                    <a:pt x="11898" y="4317"/>
                    <a:pt x="12046" y="3890"/>
                  </a:cubicBezTo>
                  <a:cubicBezTo>
                    <a:pt x="12194" y="3464"/>
                    <a:pt x="12253" y="3201"/>
                    <a:pt x="12223" y="3037"/>
                  </a:cubicBezTo>
                  <a:cubicBezTo>
                    <a:pt x="12194" y="2873"/>
                    <a:pt x="12076" y="2807"/>
                    <a:pt x="11799" y="3234"/>
                  </a:cubicBezTo>
                  <a:cubicBezTo>
                    <a:pt x="11523" y="3661"/>
                    <a:pt x="11089" y="4580"/>
                    <a:pt x="10616" y="5991"/>
                  </a:cubicBezTo>
                  <a:cubicBezTo>
                    <a:pt x="10142" y="7403"/>
                    <a:pt x="9629" y="9307"/>
                    <a:pt x="9324" y="10456"/>
                  </a:cubicBezTo>
                  <a:cubicBezTo>
                    <a:pt x="9018" y="11605"/>
                    <a:pt x="8919" y="11999"/>
                    <a:pt x="8850" y="12360"/>
                  </a:cubicBezTo>
                  <a:cubicBezTo>
                    <a:pt x="8781" y="12721"/>
                    <a:pt x="8742" y="13049"/>
                    <a:pt x="8781" y="13115"/>
                  </a:cubicBezTo>
                  <a:cubicBezTo>
                    <a:pt x="8821" y="13180"/>
                    <a:pt x="8939" y="12983"/>
                    <a:pt x="9225" y="12196"/>
                  </a:cubicBezTo>
                  <a:cubicBezTo>
                    <a:pt x="9511" y="11408"/>
                    <a:pt x="9965" y="10029"/>
                    <a:pt x="10320" y="8782"/>
                  </a:cubicBezTo>
                  <a:cubicBezTo>
                    <a:pt x="10675" y="7534"/>
                    <a:pt x="10931" y="6418"/>
                    <a:pt x="11089" y="5729"/>
                  </a:cubicBezTo>
                  <a:cubicBezTo>
                    <a:pt x="11247" y="5039"/>
                    <a:pt x="11306" y="4777"/>
                    <a:pt x="11277" y="4711"/>
                  </a:cubicBezTo>
                  <a:cubicBezTo>
                    <a:pt x="11247" y="4645"/>
                    <a:pt x="11129" y="4777"/>
                    <a:pt x="10833" y="5696"/>
                  </a:cubicBezTo>
                  <a:cubicBezTo>
                    <a:pt x="10537" y="6615"/>
                    <a:pt x="10063" y="8322"/>
                    <a:pt x="9639" y="9996"/>
                  </a:cubicBezTo>
                  <a:cubicBezTo>
                    <a:pt x="9215" y="11670"/>
                    <a:pt x="8840" y="13312"/>
                    <a:pt x="8604" y="14362"/>
                  </a:cubicBezTo>
                  <a:cubicBezTo>
                    <a:pt x="8367" y="15413"/>
                    <a:pt x="8268" y="15872"/>
                    <a:pt x="8278" y="15905"/>
                  </a:cubicBezTo>
                  <a:cubicBezTo>
                    <a:pt x="8288" y="15938"/>
                    <a:pt x="8406" y="15544"/>
                    <a:pt x="8663" y="14461"/>
                  </a:cubicBezTo>
                  <a:cubicBezTo>
                    <a:pt x="8919" y="13377"/>
                    <a:pt x="9314" y="11605"/>
                    <a:pt x="9689" y="9898"/>
                  </a:cubicBezTo>
                  <a:cubicBezTo>
                    <a:pt x="10063" y="8191"/>
                    <a:pt x="10419" y="6549"/>
                    <a:pt x="10645" y="5565"/>
                  </a:cubicBezTo>
                  <a:cubicBezTo>
                    <a:pt x="10872" y="4580"/>
                    <a:pt x="10971" y="4251"/>
                    <a:pt x="10971" y="4186"/>
                  </a:cubicBezTo>
                  <a:cubicBezTo>
                    <a:pt x="10971" y="4120"/>
                    <a:pt x="10872" y="4317"/>
                    <a:pt x="10586" y="5105"/>
                  </a:cubicBezTo>
                  <a:cubicBezTo>
                    <a:pt x="10300" y="5893"/>
                    <a:pt x="9827" y="7272"/>
                    <a:pt x="9334" y="8814"/>
                  </a:cubicBezTo>
                  <a:cubicBezTo>
                    <a:pt x="8840" y="10357"/>
                    <a:pt x="8328" y="12064"/>
                    <a:pt x="8042" y="13049"/>
                  </a:cubicBezTo>
                  <a:cubicBezTo>
                    <a:pt x="7756" y="14034"/>
                    <a:pt x="7696" y="14296"/>
                    <a:pt x="7716" y="14362"/>
                  </a:cubicBezTo>
                  <a:cubicBezTo>
                    <a:pt x="7736" y="14428"/>
                    <a:pt x="7834" y="14296"/>
                    <a:pt x="8140" y="13410"/>
                  </a:cubicBezTo>
                  <a:cubicBezTo>
                    <a:pt x="8446" y="12524"/>
                    <a:pt x="8959" y="10882"/>
                    <a:pt x="9343" y="9602"/>
                  </a:cubicBezTo>
                  <a:cubicBezTo>
                    <a:pt x="9728" y="8322"/>
                    <a:pt x="9985" y="7403"/>
                    <a:pt x="10152" y="6746"/>
                  </a:cubicBezTo>
                  <a:cubicBezTo>
                    <a:pt x="10320" y="6090"/>
                    <a:pt x="10399" y="5696"/>
                    <a:pt x="10389" y="5597"/>
                  </a:cubicBezTo>
                  <a:cubicBezTo>
                    <a:pt x="10379" y="5499"/>
                    <a:pt x="10280" y="5696"/>
                    <a:pt x="9975" y="6681"/>
                  </a:cubicBezTo>
                  <a:cubicBezTo>
                    <a:pt x="9669" y="7665"/>
                    <a:pt x="9156" y="9438"/>
                    <a:pt x="8683" y="11178"/>
                  </a:cubicBezTo>
                  <a:cubicBezTo>
                    <a:pt x="8209" y="12918"/>
                    <a:pt x="7775" y="14625"/>
                    <a:pt x="7509" y="15642"/>
                  </a:cubicBezTo>
                  <a:cubicBezTo>
                    <a:pt x="7243" y="16660"/>
                    <a:pt x="7144" y="16988"/>
                    <a:pt x="7134" y="16955"/>
                  </a:cubicBezTo>
                  <a:cubicBezTo>
                    <a:pt x="7124" y="16923"/>
                    <a:pt x="7203" y="16529"/>
                    <a:pt x="7440" y="15577"/>
                  </a:cubicBezTo>
                  <a:cubicBezTo>
                    <a:pt x="7677" y="14625"/>
                    <a:pt x="8071" y="13115"/>
                    <a:pt x="8426" y="11736"/>
                  </a:cubicBezTo>
                  <a:cubicBezTo>
                    <a:pt x="8781" y="10357"/>
                    <a:pt x="9097" y="9110"/>
                    <a:pt x="9343" y="8289"/>
                  </a:cubicBezTo>
                  <a:cubicBezTo>
                    <a:pt x="9590" y="7469"/>
                    <a:pt x="9768" y="7075"/>
                    <a:pt x="9807" y="7042"/>
                  </a:cubicBezTo>
                  <a:cubicBezTo>
                    <a:pt x="9846" y="7009"/>
                    <a:pt x="9748" y="7337"/>
                    <a:pt x="9482" y="8191"/>
                  </a:cubicBezTo>
                  <a:cubicBezTo>
                    <a:pt x="9215" y="9044"/>
                    <a:pt x="8781" y="10423"/>
                    <a:pt x="8387" y="11670"/>
                  </a:cubicBezTo>
                  <a:cubicBezTo>
                    <a:pt x="7992" y="12918"/>
                    <a:pt x="7637" y="14034"/>
                    <a:pt x="7410" y="14723"/>
                  </a:cubicBezTo>
                  <a:cubicBezTo>
                    <a:pt x="7183" y="15413"/>
                    <a:pt x="7085" y="15675"/>
                    <a:pt x="7065" y="15642"/>
                  </a:cubicBezTo>
                  <a:cubicBezTo>
                    <a:pt x="7045" y="15610"/>
                    <a:pt x="7105" y="15281"/>
                    <a:pt x="7322" y="14296"/>
                  </a:cubicBezTo>
                  <a:cubicBezTo>
                    <a:pt x="7539" y="13312"/>
                    <a:pt x="7913" y="11670"/>
                    <a:pt x="8189" y="10489"/>
                  </a:cubicBezTo>
                  <a:cubicBezTo>
                    <a:pt x="8466" y="9307"/>
                    <a:pt x="8643" y="8585"/>
                    <a:pt x="8771" y="8092"/>
                  </a:cubicBezTo>
                  <a:cubicBezTo>
                    <a:pt x="8900" y="7600"/>
                    <a:pt x="8979" y="7337"/>
                    <a:pt x="8998" y="7370"/>
                  </a:cubicBezTo>
                  <a:cubicBezTo>
                    <a:pt x="9018" y="7403"/>
                    <a:pt x="8979" y="7731"/>
                    <a:pt x="8742" y="8650"/>
                  </a:cubicBezTo>
                  <a:cubicBezTo>
                    <a:pt x="8505" y="9569"/>
                    <a:pt x="8071" y="11079"/>
                    <a:pt x="7756" y="12163"/>
                  </a:cubicBezTo>
                  <a:cubicBezTo>
                    <a:pt x="7440" y="13246"/>
                    <a:pt x="7243" y="13903"/>
                    <a:pt x="7085" y="14395"/>
                  </a:cubicBezTo>
                  <a:cubicBezTo>
                    <a:pt x="6927" y="14887"/>
                    <a:pt x="6809" y="15216"/>
                    <a:pt x="6799" y="15314"/>
                  </a:cubicBezTo>
                  <a:cubicBezTo>
                    <a:pt x="6789" y="15413"/>
                    <a:pt x="6888" y="15281"/>
                    <a:pt x="7183" y="14526"/>
                  </a:cubicBezTo>
                  <a:cubicBezTo>
                    <a:pt x="7479" y="13771"/>
                    <a:pt x="7972" y="12393"/>
                    <a:pt x="8436" y="11145"/>
                  </a:cubicBezTo>
                  <a:cubicBezTo>
                    <a:pt x="8900" y="9898"/>
                    <a:pt x="9334" y="8782"/>
                    <a:pt x="9600" y="8059"/>
                  </a:cubicBezTo>
                  <a:cubicBezTo>
                    <a:pt x="9866" y="7337"/>
                    <a:pt x="9965" y="7009"/>
                    <a:pt x="9965" y="6910"/>
                  </a:cubicBezTo>
                  <a:cubicBezTo>
                    <a:pt x="9965" y="6812"/>
                    <a:pt x="9866" y="6943"/>
                    <a:pt x="9590" y="7665"/>
                  </a:cubicBezTo>
                  <a:cubicBezTo>
                    <a:pt x="9314" y="8388"/>
                    <a:pt x="8860" y="9701"/>
                    <a:pt x="8416" y="11211"/>
                  </a:cubicBezTo>
                  <a:cubicBezTo>
                    <a:pt x="7972" y="12721"/>
                    <a:pt x="7539" y="14428"/>
                    <a:pt x="7292" y="15445"/>
                  </a:cubicBezTo>
                  <a:cubicBezTo>
                    <a:pt x="7045" y="16463"/>
                    <a:pt x="6986" y="16791"/>
                    <a:pt x="6927" y="17120"/>
                  </a:cubicBezTo>
                  <a:cubicBezTo>
                    <a:pt x="6868" y="17448"/>
                    <a:pt x="6809" y="17776"/>
                    <a:pt x="6819" y="17842"/>
                  </a:cubicBezTo>
                  <a:cubicBezTo>
                    <a:pt x="6828" y="17907"/>
                    <a:pt x="6907" y="17710"/>
                    <a:pt x="7183" y="16627"/>
                  </a:cubicBezTo>
                  <a:cubicBezTo>
                    <a:pt x="7460" y="15544"/>
                    <a:pt x="7933" y="13574"/>
                    <a:pt x="8387" y="11539"/>
                  </a:cubicBezTo>
                  <a:cubicBezTo>
                    <a:pt x="8840" y="9504"/>
                    <a:pt x="9274" y="7403"/>
                    <a:pt x="9521" y="6123"/>
                  </a:cubicBezTo>
                  <a:cubicBezTo>
                    <a:pt x="9768" y="4842"/>
                    <a:pt x="9827" y="4383"/>
                    <a:pt x="9807" y="4317"/>
                  </a:cubicBezTo>
                  <a:cubicBezTo>
                    <a:pt x="9787" y="4251"/>
                    <a:pt x="9689" y="4580"/>
                    <a:pt x="9472" y="5630"/>
                  </a:cubicBezTo>
                  <a:cubicBezTo>
                    <a:pt x="9255" y="6681"/>
                    <a:pt x="8919" y="8453"/>
                    <a:pt x="8614" y="10193"/>
                  </a:cubicBezTo>
                  <a:cubicBezTo>
                    <a:pt x="8308" y="11933"/>
                    <a:pt x="8032" y="13640"/>
                    <a:pt x="7874" y="14690"/>
                  </a:cubicBezTo>
                  <a:cubicBezTo>
                    <a:pt x="7716" y="15741"/>
                    <a:pt x="7677" y="16135"/>
                    <a:pt x="7647" y="16529"/>
                  </a:cubicBezTo>
                  <a:cubicBezTo>
                    <a:pt x="7617" y="16923"/>
                    <a:pt x="7598" y="17317"/>
                    <a:pt x="7647" y="17317"/>
                  </a:cubicBezTo>
                  <a:cubicBezTo>
                    <a:pt x="7696" y="17317"/>
                    <a:pt x="7815" y="16923"/>
                    <a:pt x="8061" y="15610"/>
                  </a:cubicBezTo>
                  <a:cubicBezTo>
                    <a:pt x="8308" y="14296"/>
                    <a:pt x="8683" y="12064"/>
                    <a:pt x="8988" y="10259"/>
                  </a:cubicBezTo>
                  <a:cubicBezTo>
                    <a:pt x="9294" y="8453"/>
                    <a:pt x="9531" y="7075"/>
                    <a:pt x="9679" y="6254"/>
                  </a:cubicBezTo>
                  <a:cubicBezTo>
                    <a:pt x="9827" y="5433"/>
                    <a:pt x="9886" y="5171"/>
                    <a:pt x="9886" y="5302"/>
                  </a:cubicBezTo>
                  <a:cubicBezTo>
                    <a:pt x="9886" y="5433"/>
                    <a:pt x="9827" y="5958"/>
                    <a:pt x="9620" y="7534"/>
                  </a:cubicBezTo>
                  <a:cubicBezTo>
                    <a:pt x="9412" y="9110"/>
                    <a:pt x="9057" y="11736"/>
                    <a:pt x="8781" y="13640"/>
                  </a:cubicBezTo>
                  <a:cubicBezTo>
                    <a:pt x="8505" y="15544"/>
                    <a:pt x="8308" y="16726"/>
                    <a:pt x="8170" y="17448"/>
                  </a:cubicBezTo>
                  <a:cubicBezTo>
                    <a:pt x="8032" y="18170"/>
                    <a:pt x="7953" y="18433"/>
                    <a:pt x="7933" y="18367"/>
                  </a:cubicBezTo>
                  <a:cubicBezTo>
                    <a:pt x="7913" y="18301"/>
                    <a:pt x="7953" y="17907"/>
                    <a:pt x="8130" y="16890"/>
                  </a:cubicBezTo>
                  <a:cubicBezTo>
                    <a:pt x="8308" y="15872"/>
                    <a:pt x="8623" y="14231"/>
                    <a:pt x="8969" y="12557"/>
                  </a:cubicBezTo>
                  <a:cubicBezTo>
                    <a:pt x="9314" y="10882"/>
                    <a:pt x="9689" y="9175"/>
                    <a:pt x="9994" y="7862"/>
                  </a:cubicBezTo>
                  <a:cubicBezTo>
                    <a:pt x="10300" y="6549"/>
                    <a:pt x="10537" y="5630"/>
                    <a:pt x="10714" y="5105"/>
                  </a:cubicBezTo>
                  <a:cubicBezTo>
                    <a:pt x="10892" y="4580"/>
                    <a:pt x="11010" y="4448"/>
                    <a:pt x="11050" y="4580"/>
                  </a:cubicBezTo>
                  <a:cubicBezTo>
                    <a:pt x="11089" y="4711"/>
                    <a:pt x="11050" y="5105"/>
                    <a:pt x="10813" y="6123"/>
                  </a:cubicBezTo>
                  <a:cubicBezTo>
                    <a:pt x="10576" y="7140"/>
                    <a:pt x="10142" y="8782"/>
                    <a:pt x="9807" y="9832"/>
                  </a:cubicBezTo>
                  <a:cubicBezTo>
                    <a:pt x="9472" y="10882"/>
                    <a:pt x="9235" y="11342"/>
                    <a:pt x="9057" y="11605"/>
                  </a:cubicBezTo>
                  <a:cubicBezTo>
                    <a:pt x="8880" y="11867"/>
                    <a:pt x="8762" y="11933"/>
                    <a:pt x="8712" y="11769"/>
                  </a:cubicBezTo>
                  <a:cubicBezTo>
                    <a:pt x="8663" y="11605"/>
                    <a:pt x="8683" y="11211"/>
                    <a:pt x="8860" y="10292"/>
                  </a:cubicBezTo>
                  <a:cubicBezTo>
                    <a:pt x="9038" y="9372"/>
                    <a:pt x="9373" y="7928"/>
                    <a:pt x="9718" y="6615"/>
                  </a:cubicBezTo>
                  <a:cubicBezTo>
                    <a:pt x="10063" y="5302"/>
                    <a:pt x="10419" y="4120"/>
                    <a:pt x="10645" y="3464"/>
                  </a:cubicBezTo>
                  <a:cubicBezTo>
                    <a:pt x="10872" y="2807"/>
                    <a:pt x="10971" y="2676"/>
                    <a:pt x="11020" y="2840"/>
                  </a:cubicBezTo>
                  <a:cubicBezTo>
                    <a:pt x="11069" y="3004"/>
                    <a:pt x="11069" y="3464"/>
                    <a:pt x="10931" y="4678"/>
                  </a:cubicBezTo>
                  <a:cubicBezTo>
                    <a:pt x="10793" y="5893"/>
                    <a:pt x="10517" y="7862"/>
                    <a:pt x="10211" y="9504"/>
                  </a:cubicBezTo>
                  <a:cubicBezTo>
                    <a:pt x="9906" y="11145"/>
                    <a:pt x="9570" y="12458"/>
                    <a:pt x="9353" y="13148"/>
                  </a:cubicBezTo>
                  <a:cubicBezTo>
                    <a:pt x="9136" y="13837"/>
                    <a:pt x="9038" y="13903"/>
                    <a:pt x="8969" y="13738"/>
                  </a:cubicBezTo>
                  <a:cubicBezTo>
                    <a:pt x="8900" y="13574"/>
                    <a:pt x="8860" y="13180"/>
                    <a:pt x="8929" y="12064"/>
                  </a:cubicBezTo>
                  <a:cubicBezTo>
                    <a:pt x="8998" y="10948"/>
                    <a:pt x="9176" y="9110"/>
                    <a:pt x="9363" y="7764"/>
                  </a:cubicBezTo>
                  <a:cubicBezTo>
                    <a:pt x="9551" y="6418"/>
                    <a:pt x="9748" y="5565"/>
                    <a:pt x="9916" y="5006"/>
                  </a:cubicBezTo>
                  <a:cubicBezTo>
                    <a:pt x="10083" y="4448"/>
                    <a:pt x="10221" y="4186"/>
                    <a:pt x="10251" y="4383"/>
                  </a:cubicBezTo>
                  <a:cubicBezTo>
                    <a:pt x="10280" y="4580"/>
                    <a:pt x="10202" y="5236"/>
                    <a:pt x="9965" y="6484"/>
                  </a:cubicBezTo>
                  <a:cubicBezTo>
                    <a:pt x="9728" y="7731"/>
                    <a:pt x="9334" y="9569"/>
                    <a:pt x="8988" y="11145"/>
                  </a:cubicBezTo>
                  <a:cubicBezTo>
                    <a:pt x="8643" y="12721"/>
                    <a:pt x="8347" y="14034"/>
                    <a:pt x="8180" y="14855"/>
                  </a:cubicBezTo>
                  <a:cubicBezTo>
                    <a:pt x="8012" y="15675"/>
                    <a:pt x="7972" y="16003"/>
                    <a:pt x="7992" y="16069"/>
                  </a:cubicBezTo>
                  <a:cubicBezTo>
                    <a:pt x="8012" y="16135"/>
                    <a:pt x="8091" y="15938"/>
                    <a:pt x="8357" y="15051"/>
                  </a:cubicBezTo>
                  <a:cubicBezTo>
                    <a:pt x="8623" y="14165"/>
                    <a:pt x="9077" y="12589"/>
                    <a:pt x="9403" y="11408"/>
                  </a:cubicBezTo>
                  <a:cubicBezTo>
                    <a:pt x="9728" y="10226"/>
                    <a:pt x="9925" y="9438"/>
                    <a:pt x="10063" y="8913"/>
                  </a:cubicBezTo>
                  <a:cubicBezTo>
                    <a:pt x="10202" y="8388"/>
                    <a:pt x="10280" y="8125"/>
                    <a:pt x="10271" y="8125"/>
                  </a:cubicBezTo>
                  <a:cubicBezTo>
                    <a:pt x="10261" y="8125"/>
                    <a:pt x="10162" y="8388"/>
                    <a:pt x="9896" y="9175"/>
                  </a:cubicBezTo>
                  <a:cubicBezTo>
                    <a:pt x="9629" y="9963"/>
                    <a:pt x="9196" y="11276"/>
                    <a:pt x="8850" y="12393"/>
                  </a:cubicBezTo>
                  <a:cubicBezTo>
                    <a:pt x="8505" y="13509"/>
                    <a:pt x="8249" y="14428"/>
                    <a:pt x="8091" y="15051"/>
                  </a:cubicBezTo>
                  <a:cubicBezTo>
                    <a:pt x="7933" y="15675"/>
                    <a:pt x="7874" y="16003"/>
                    <a:pt x="7923" y="16003"/>
                  </a:cubicBezTo>
                  <a:cubicBezTo>
                    <a:pt x="7972" y="16003"/>
                    <a:pt x="8130" y="15675"/>
                    <a:pt x="8387" y="14953"/>
                  </a:cubicBezTo>
                  <a:cubicBezTo>
                    <a:pt x="8643" y="14231"/>
                    <a:pt x="8998" y="13115"/>
                    <a:pt x="9274" y="12360"/>
                  </a:cubicBezTo>
                  <a:cubicBezTo>
                    <a:pt x="9551" y="11605"/>
                    <a:pt x="9748" y="11211"/>
                    <a:pt x="9916" y="10981"/>
                  </a:cubicBezTo>
                  <a:cubicBezTo>
                    <a:pt x="10083" y="10751"/>
                    <a:pt x="10221" y="10686"/>
                    <a:pt x="10280" y="10817"/>
                  </a:cubicBezTo>
                  <a:cubicBezTo>
                    <a:pt x="10340" y="10948"/>
                    <a:pt x="10320" y="11276"/>
                    <a:pt x="10073" y="11966"/>
                  </a:cubicBezTo>
                  <a:cubicBezTo>
                    <a:pt x="9827" y="12655"/>
                    <a:pt x="9353" y="13706"/>
                    <a:pt x="8811" y="14625"/>
                  </a:cubicBezTo>
                  <a:cubicBezTo>
                    <a:pt x="8268" y="15544"/>
                    <a:pt x="7657" y="16332"/>
                    <a:pt x="7085" y="16955"/>
                  </a:cubicBezTo>
                  <a:cubicBezTo>
                    <a:pt x="6513" y="17579"/>
                    <a:pt x="5980" y="18039"/>
                    <a:pt x="5467" y="18433"/>
                  </a:cubicBezTo>
                  <a:cubicBezTo>
                    <a:pt x="4954" y="18827"/>
                    <a:pt x="4461" y="19155"/>
                    <a:pt x="4165" y="19385"/>
                  </a:cubicBezTo>
                  <a:cubicBezTo>
                    <a:pt x="3869" y="19614"/>
                    <a:pt x="3771" y="19746"/>
                    <a:pt x="3771" y="19779"/>
                  </a:cubicBezTo>
                  <a:cubicBezTo>
                    <a:pt x="3771" y="19811"/>
                    <a:pt x="3869" y="19746"/>
                    <a:pt x="4215" y="19417"/>
                  </a:cubicBezTo>
                  <a:cubicBezTo>
                    <a:pt x="4560" y="19089"/>
                    <a:pt x="5152" y="18498"/>
                    <a:pt x="5773" y="18137"/>
                  </a:cubicBezTo>
                  <a:cubicBezTo>
                    <a:pt x="6394" y="17776"/>
                    <a:pt x="7045" y="17645"/>
                    <a:pt x="7450" y="17579"/>
                  </a:cubicBezTo>
                  <a:cubicBezTo>
                    <a:pt x="7854" y="17513"/>
                    <a:pt x="8012" y="17513"/>
                    <a:pt x="8042" y="17481"/>
                  </a:cubicBezTo>
                  <a:cubicBezTo>
                    <a:pt x="8071" y="17448"/>
                    <a:pt x="7972" y="17382"/>
                    <a:pt x="7548" y="17349"/>
                  </a:cubicBezTo>
                  <a:cubicBezTo>
                    <a:pt x="7124" y="17317"/>
                    <a:pt x="6375" y="17317"/>
                    <a:pt x="5783" y="17317"/>
                  </a:cubicBezTo>
                  <a:cubicBezTo>
                    <a:pt x="5191" y="17317"/>
                    <a:pt x="4757" y="17317"/>
                    <a:pt x="4836" y="17120"/>
                  </a:cubicBezTo>
                  <a:cubicBezTo>
                    <a:pt x="4915" y="16923"/>
                    <a:pt x="5507" y="16529"/>
                    <a:pt x="5980" y="16299"/>
                  </a:cubicBezTo>
                  <a:cubicBezTo>
                    <a:pt x="6454" y="16069"/>
                    <a:pt x="6809" y="16003"/>
                    <a:pt x="7036" y="15905"/>
                  </a:cubicBezTo>
                  <a:cubicBezTo>
                    <a:pt x="7262" y="15806"/>
                    <a:pt x="7361" y="15675"/>
                    <a:pt x="7361" y="15577"/>
                  </a:cubicBezTo>
                  <a:cubicBezTo>
                    <a:pt x="7361" y="15478"/>
                    <a:pt x="7262" y="15413"/>
                    <a:pt x="6996" y="15478"/>
                  </a:cubicBezTo>
                  <a:cubicBezTo>
                    <a:pt x="6730" y="15544"/>
                    <a:pt x="6296" y="15741"/>
                    <a:pt x="5803" y="16200"/>
                  </a:cubicBezTo>
                  <a:cubicBezTo>
                    <a:pt x="5309" y="16660"/>
                    <a:pt x="4757" y="17382"/>
                    <a:pt x="4451" y="17875"/>
                  </a:cubicBezTo>
                  <a:cubicBezTo>
                    <a:pt x="4146" y="18367"/>
                    <a:pt x="4086" y="18630"/>
                    <a:pt x="4106" y="18761"/>
                  </a:cubicBezTo>
                  <a:cubicBezTo>
                    <a:pt x="4126" y="18892"/>
                    <a:pt x="4225" y="18892"/>
                    <a:pt x="4530" y="18465"/>
                  </a:cubicBezTo>
                  <a:cubicBezTo>
                    <a:pt x="4836" y="18039"/>
                    <a:pt x="5349" y="17185"/>
                    <a:pt x="5763" y="16266"/>
                  </a:cubicBezTo>
                  <a:cubicBezTo>
                    <a:pt x="6177" y="15347"/>
                    <a:pt x="6493" y="14362"/>
                    <a:pt x="6661" y="13706"/>
                  </a:cubicBezTo>
                  <a:cubicBezTo>
                    <a:pt x="6828" y="13049"/>
                    <a:pt x="6848" y="12721"/>
                    <a:pt x="6809" y="12557"/>
                  </a:cubicBezTo>
                  <a:cubicBezTo>
                    <a:pt x="6769" y="12393"/>
                    <a:pt x="6671" y="12393"/>
                    <a:pt x="6404" y="12885"/>
                  </a:cubicBezTo>
                  <a:cubicBezTo>
                    <a:pt x="6138" y="13377"/>
                    <a:pt x="5704" y="14362"/>
                    <a:pt x="5319" y="15577"/>
                  </a:cubicBezTo>
                  <a:cubicBezTo>
                    <a:pt x="4935" y="16791"/>
                    <a:pt x="4599" y="18236"/>
                    <a:pt x="4422" y="19122"/>
                  </a:cubicBezTo>
                  <a:cubicBezTo>
                    <a:pt x="4244" y="20008"/>
                    <a:pt x="4225" y="20337"/>
                    <a:pt x="4274" y="20402"/>
                  </a:cubicBezTo>
                  <a:cubicBezTo>
                    <a:pt x="4323" y="20468"/>
                    <a:pt x="4442" y="20271"/>
                    <a:pt x="4737" y="19385"/>
                  </a:cubicBezTo>
                  <a:cubicBezTo>
                    <a:pt x="5033" y="18498"/>
                    <a:pt x="5507" y="16923"/>
                    <a:pt x="5862" y="15774"/>
                  </a:cubicBezTo>
                  <a:cubicBezTo>
                    <a:pt x="6217" y="14625"/>
                    <a:pt x="6454" y="13903"/>
                    <a:pt x="6611" y="13443"/>
                  </a:cubicBezTo>
                  <a:cubicBezTo>
                    <a:pt x="6769" y="12983"/>
                    <a:pt x="6848" y="12786"/>
                    <a:pt x="6838" y="12754"/>
                  </a:cubicBezTo>
                  <a:cubicBezTo>
                    <a:pt x="6828" y="12721"/>
                    <a:pt x="6730" y="12852"/>
                    <a:pt x="6434" y="13377"/>
                  </a:cubicBezTo>
                  <a:cubicBezTo>
                    <a:pt x="6138" y="13903"/>
                    <a:pt x="5645" y="14822"/>
                    <a:pt x="5309" y="15445"/>
                  </a:cubicBezTo>
                  <a:cubicBezTo>
                    <a:pt x="4974" y="16069"/>
                    <a:pt x="4797" y="16397"/>
                    <a:pt x="4668" y="16660"/>
                  </a:cubicBezTo>
                  <a:cubicBezTo>
                    <a:pt x="4540" y="16923"/>
                    <a:pt x="4461" y="17120"/>
                    <a:pt x="4520" y="17218"/>
                  </a:cubicBezTo>
                  <a:cubicBezTo>
                    <a:pt x="4580" y="17317"/>
                    <a:pt x="4777" y="17317"/>
                    <a:pt x="5152" y="17152"/>
                  </a:cubicBezTo>
                  <a:cubicBezTo>
                    <a:pt x="5526" y="16988"/>
                    <a:pt x="6079" y="16660"/>
                    <a:pt x="6434" y="16430"/>
                  </a:cubicBezTo>
                  <a:cubicBezTo>
                    <a:pt x="6789" y="16200"/>
                    <a:pt x="6947" y="16069"/>
                    <a:pt x="7085" y="15971"/>
                  </a:cubicBezTo>
                  <a:cubicBezTo>
                    <a:pt x="7223" y="15872"/>
                    <a:pt x="7341" y="15806"/>
                    <a:pt x="7341" y="15708"/>
                  </a:cubicBezTo>
                  <a:cubicBezTo>
                    <a:pt x="7341" y="15610"/>
                    <a:pt x="7223" y="15478"/>
                    <a:pt x="6907" y="15511"/>
                  </a:cubicBezTo>
                  <a:cubicBezTo>
                    <a:pt x="6592" y="15544"/>
                    <a:pt x="6079" y="15741"/>
                    <a:pt x="5763" y="15839"/>
                  </a:cubicBezTo>
                  <a:cubicBezTo>
                    <a:pt x="5448" y="15938"/>
                    <a:pt x="5329" y="15938"/>
                    <a:pt x="5221" y="15971"/>
                  </a:cubicBezTo>
                  <a:cubicBezTo>
                    <a:pt x="5112" y="16003"/>
                    <a:pt x="5014" y="16069"/>
                    <a:pt x="5014" y="16168"/>
                  </a:cubicBezTo>
                  <a:cubicBezTo>
                    <a:pt x="5014" y="16266"/>
                    <a:pt x="5112" y="16397"/>
                    <a:pt x="5418" y="16365"/>
                  </a:cubicBezTo>
                  <a:cubicBezTo>
                    <a:pt x="5724" y="16332"/>
                    <a:pt x="6237" y="16135"/>
                    <a:pt x="6592" y="15839"/>
                  </a:cubicBezTo>
                  <a:cubicBezTo>
                    <a:pt x="6947" y="15544"/>
                    <a:pt x="7144" y="15150"/>
                    <a:pt x="7252" y="14789"/>
                  </a:cubicBezTo>
                  <a:cubicBezTo>
                    <a:pt x="7361" y="14428"/>
                    <a:pt x="7381" y="14100"/>
                    <a:pt x="7341" y="13870"/>
                  </a:cubicBezTo>
                  <a:cubicBezTo>
                    <a:pt x="7302" y="13640"/>
                    <a:pt x="7203" y="13509"/>
                    <a:pt x="6947" y="13607"/>
                  </a:cubicBezTo>
                  <a:cubicBezTo>
                    <a:pt x="6690" y="13706"/>
                    <a:pt x="6276" y="14034"/>
                    <a:pt x="5842" y="14789"/>
                  </a:cubicBezTo>
                  <a:cubicBezTo>
                    <a:pt x="5408" y="15544"/>
                    <a:pt x="4954" y="16726"/>
                    <a:pt x="4678" y="17448"/>
                  </a:cubicBezTo>
                  <a:cubicBezTo>
                    <a:pt x="4402" y="18170"/>
                    <a:pt x="4303" y="18433"/>
                    <a:pt x="4303" y="18531"/>
                  </a:cubicBezTo>
                  <a:cubicBezTo>
                    <a:pt x="4303" y="18630"/>
                    <a:pt x="4402" y="18564"/>
                    <a:pt x="4619" y="18236"/>
                  </a:cubicBezTo>
                  <a:cubicBezTo>
                    <a:pt x="4836" y="17907"/>
                    <a:pt x="5171" y="17317"/>
                    <a:pt x="5418" y="16923"/>
                  </a:cubicBezTo>
                  <a:cubicBezTo>
                    <a:pt x="5665" y="16529"/>
                    <a:pt x="5822" y="16332"/>
                    <a:pt x="5822" y="16365"/>
                  </a:cubicBezTo>
                  <a:cubicBezTo>
                    <a:pt x="5822" y="16397"/>
                    <a:pt x="5665" y="16660"/>
                    <a:pt x="5339" y="17120"/>
                  </a:cubicBezTo>
                  <a:cubicBezTo>
                    <a:pt x="5014" y="17579"/>
                    <a:pt x="4520" y="18236"/>
                    <a:pt x="4156" y="18695"/>
                  </a:cubicBezTo>
                  <a:cubicBezTo>
                    <a:pt x="3791" y="19155"/>
                    <a:pt x="3554" y="19417"/>
                    <a:pt x="3406" y="19680"/>
                  </a:cubicBezTo>
                  <a:cubicBezTo>
                    <a:pt x="3258" y="19943"/>
                    <a:pt x="3199" y="20205"/>
                    <a:pt x="3219" y="20337"/>
                  </a:cubicBezTo>
                  <a:cubicBezTo>
                    <a:pt x="3238" y="20468"/>
                    <a:pt x="3337" y="20468"/>
                    <a:pt x="3455" y="20238"/>
                  </a:cubicBezTo>
                  <a:cubicBezTo>
                    <a:pt x="3574" y="20008"/>
                    <a:pt x="3712" y="19549"/>
                    <a:pt x="3820" y="19220"/>
                  </a:cubicBezTo>
                  <a:cubicBezTo>
                    <a:pt x="3929" y="18892"/>
                    <a:pt x="4008" y="18695"/>
                    <a:pt x="4086" y="18465"/>
                  </a:cubicBezTo>
                  <a:cubicBezTo>
                    <a:pt x="4165" y="18236"/>
                    <a:pt x="4244" y="17973"/>
                    <a:pt x="4225" y="17842"/>
                  </a:cubicBezTo>
                  <a:cubicBezTo>
                    <a:pt x="4205" y="17710"/>
                    <a:pt x="4086" y="17710"/>
                    <a:pt x="3722" y="18039"/>
                  </a:cubicBezTo>
                  <a:cubicBezTo>
                    <a:pt x="3357" y="18367"/>
                    <a:pt x="2745" y="19024"/>
                    <a:pt x="2390" y="19417"/>
                  </a:cubicBezTo>
                  <a:cubicBezTo>
                    <a:pt x="2035" y="19811"/>
                    <a:pt x="1936" y="19943"/>
                    <a:pt x="1818" y="20074"/>
                  </a:cubicBezTo>
                  <a:cubicBezTo>
                    <a:pt x="1700" y="20205"/>
                    <a:pt x="1562" y="20337"/>
                    <a:pt x="1542" y="20435"/>
                  </a:cubicBezTo>
                  <a:cubicBezTo>
                    <a:pt x="1522" y="20534"/>
                    <a:pt x="1621" y="20599"/>
                    <a:pt x="1848" y="20534"/>
                  </a:cubicBezTo>
                  <a:cubicBezTo>
                    <a:pt x="2074" y="20468"/>
                    <a:pt x="2429" y="20271"/>
                    <a:pt x="2903" y="20107"/>
                  </a:cubicBezTo>
                  <a:cubicBezTo>
                    <a:pt x="3376" y="19943"/>
                    <a:pt x="3968" y="19811"/>
                    <a:pt x="3850" y="19746"/>
                  </a:cubicBezTo>
                  <a:cubicBezTo>
                    <a:pt x="3731" y="19680"/>
                    <a:pt x="2903" y="19680"/>
                    <a:pt x="2252" y="19582"/>
                  </a:cubicBezTo>
                  <a:cubicBezTo>
                    <a:pt x="1601" y="19483"/>
                    <a:pt x="1128" y="19286"/>
                    <a:pt x="753" y="19122"/>
                  </a:cubicBezTo>
                  <a:cubicBezTo>
                    <a:pt x="378" y="18958"/>
                    <a:pt x="102" y="18827"/>
                    <a:pt x="23" y="18761"/>
                  </a:cubicBezTo>
                  <a:cubicBezTo>
                    <a:pt x="-56" y="18695"/>
                    <a:pt x="62" y="18695"/>
                    <a:pt x="427" y="18597"/>
                  </a:cubicBezTo>
                  <a:cubicBezTo>
                    <a:pt x="792" y="18498"/>
                    <a:pt x="1404" y="18301"/>
                    <a:pt x="1877" y="18170"/>
                  </a:cubicBezTo>
                  <a:cubicBezTo>
                    <a:pt x="2351" y="18039"/>
                    <a:pt x="2686" y="17973"/>
                    <a:pt x="2942" y="17940"/>
                  </a:cubicBezTo>
                  <a:cubicBezTo>
                    <a:pt x="3199" y="17907"/>
                    <a:pt x="3376" y="17907"/>
                    <a:pt x="3386" y="18170"/>
                  </a:cubicBezTo>
                  <a:cubicBezTo>
                    <a:pt x="3396" y="18433"/>
                    <a:pt x="3238" y="18958"/>
                    <a:pt x="2942" y="19582"/>
                  </a:cubicBezTo>
                  <a:cubicBezTo>
                    <a:pt x="2646" y="20205"/>
                    <a:pt x="2212" y="20927"/>
                    <a:pt x="1828" y="21256"/>
                  </a:cubicBezTo>
                  <a:cubicBezTo>
                    <a:pt x="1443" y="21584"/>
                    <a:pt x="1108" y="21518"/>
                    <a:pt x="891" y="21387"/>
                  </a:cubicBezTo>
                  <a:cubicBezTo>
                    <a:pt x="674" y="21256"/>
                    <a:pt x="575" y="21059"/>
                    <a:pt x="585" y="20829"/>
                  </a:cubicBezTo>
                  <a:cubicBezTo>
                    <a:pt x="595" y="20599"/>
                    <a:pt x="713" y="20337"/>
                    <a:pt x="1029" y="20074"/>
                  </a:cubicBezTo>
                  <a:cubicBezTo>
                    <a:pt x="1345" y="19811"/>
                    <a:pt x="1857" y="19549"/>
                    <a:pt x="2252" y="19417"/>
                  </a:cubicBezTo>
                  <a:cubicBezTo>
                    <a:pt x="2646" y="19286"/>
                    <a:pt x="2923" y="19286"/>
                    <a:pt x="3130" y="19286"/>
                  </a:cubicBezTo>
                  <a:cubicBezTo>
                    <a:pt x="3337" y="19286"/>
                    <a:pt x="3475" y="19286"/>
                    <a:pt x="3495" y="19253"/>
                  </a:cubicBezTo>
                  <a:cubicBezTo>
                    <a:pt x="3514" y="19220"/>
                    <a:pt x="3416" y="19155"/>
                    <a:pt x="3110" y="19056"/>
                  </a:cubicBezTo>
                  <a:cubicBezTo>
                    <a:pt x="2804" y="18958"/>
                    <a:pt x="2291" y="18827"/>
                    <a:pt x="1966" y="18761"/>
                  </a:cubicBezTo>
                  <a:cubicBezTo>
                    <a:pt x="1640" y="18695"/>
                    <a:pt x="1502" y="18695"/>
                    <a:pt x="1374" y="18794"/>
                  </a:cubicBezTo>
                  <a:cubicBezTo>
                    <a:pt x="1246" y="18892"/>
                    <a:pt x="1128" y="19089"/>
                    <a:pt x="1137" y="19155"/>
                  </a:cubicBezTo>
                  <a:cubicBezTo>
                    <a:pt x="1147" y="19220"/>
                    <a:pt x="1285" y="19155"/>
                    <a:pt x="1690" y="18892"/>
                  </a:cubicBezTo>
                  <a:cubicBezTo>
                    <a:pt x="2094" y="18630"/>
                    <a:pt x="2765" y="18170"/>
                    <a:pt x="3465" y="17875"/>
                  </a:cubicBezTo>
                  <a:cubicBezTo>
                    <a:pt x="4165" y="17579"/>
                    <a:pt x="4895" y="17448"/>
                    <a:pt x="5566" y="17054"/>
                  </a:cubicBezTo>
                  <a:cubicBezTo>
                    <a:pt x="6237" y="16660"/>
                    <a:pt x="6848" y="16003"/>
                    <a:pt x="7193" y="15577"/>
                  </a:cubicBezTo>
                  <a:cubicBezTo>
                    <a:pt x="7539" y="15150"/>
                    <a:pt x="7617" y="14953"/>
                    <a:pt x="7677" y="14690"/>
                  </a:cubicBezTo>
                  <a:cubicBezTo>
                    <a:pt x="7736" y="14428"/>
                    <a:pt x="7775" y="14100"/>
                    <a:pt x="7746" y="13903"/>
                  </a:cubicBezTo>
                  <a:cubicBezTo>
                    <a:pt x="7716" y="13706"/>
                    <a:pt x="7617" y="13640"/>
                    <a:pt x="7351" y="13870"/>
                  </a:cubicBezTo>
                  <a:cubicBezTo>
                    <a:pt x="7085" y="14100"/>
                    <a:pt x="6651" y="14625"/>
                    <a:pt x="6256" y="14986"/>
                  </a:cubicBezTo>
                  <a:cubicBezTo>
                    <a:pt x="5862" y="15347"/>
                    <a:pt x="5507" y="15544"/>
                    <a:pt x="5280" y="15610"/>
                  </a:cubicBezTo>
                  <a:cubicBezTo>
                    <a:pt x="5053" y="15675"/>
                    <a:pt x="4954" y="15610"/>
                    <a:pt x="4876" y="15445"/>
                  </a:cubicBezTo>
                  <a:cubicBezTo>
                    <a:pt x="4797" y="15281"/>
                    <a:pt x="4737" y="15019"/>
                    <a:pt x="4777" y="14723"/>
                  </a:cubicBezTo>
                  <a:cubicBezTo>
                    <a:pt x="4816" y="14428"/>
                    <a:pt x="4954" y="14100"/>
                    <a:pt x="5240" y="13870"/>
                  </a:cubicBezTo>
                  <a:cubicBezTo>
                    <a:pt x="5526" y="13640"/>
                    <a:pt x="5960" y="13509"/>
                    <a:pt x="6335" y="13509"/>
                  </a:cubicBezTo>
                  <a:cubicBezTo>
                    <a:pt x="6710" y="13509"/>
                    <a:pt x="7026" y="13640"/>
                    <a:pt x="7233" y="13804"/>
                  </a:cubicBezTo>
                  <a:cubicBezTo>
                    <a:pt x="7440" y="13968"/>
                    <a:pt x="7539" y="14165"/>
                    <a:pt x="7519" y="14329"/>
                  </a:cubicBezTo>
                  <a:cubicBezTo>
                    <a:pt x="7499" y="14493"/>
                    <a:pt x="7361" y="14625"/>
                    <a:pt x="6966" y="14822"/>
                  </a:cubicBezTo>
                  <a:cubicBezTo>
                    <a:pt x="6572" y="15019"/>
                    <a:pt x="5921" y="15281"/>
                    <a:pt x="5546" y="15413"/>
                  </a:cubicBezTo>
                  <a:cubicBezTo>
                    <a:pt x="5171" y="15544"/>
                    <a:pt x="5073" y="15544"/>
                    <a:pt x="4964" y="15445"/>
                  </a:cubicBezTo>
                  <a:cubicBezTo>
                    <a:pt x="4856" y="15347"/>
                    <a:pt x="4737" y="15150"/>
                    <a:pt x="4737" y="14986"/>
                  </a:cubicBezTo>
                  <a:cubicBezTo>
                    <a:pt x="4737" y="14822"/>
                    <a:pt x="4856" y="14690"/>
                    <a:pt x="5181" y="14592"/>
                  </a:cubicBezTo>
                  <a:cubicBezTo>
                    <a:pt x="5507" y="14493"/>
                    <a:pt x="6039" y="14428"/>
                    <a:pt x="6365" y="14395"/>
                  </a:cubicBezTo>
                  <a:cubicBezTo>
                    <a:pt x="6690" y="14362"/>
                    <a:pt x="6809" y="14362"/>
                    <a:pt x="6917" y="14362"/>
                  </a:cubicBezTo>
                  <a:cubicBezTo>
                    <a:pt x="7026" y="14362"/>
                    <a:pt x="7124" y="14362"/>
                    <a:pt x="7223" y="14395"/>
                  </a:cubicBezTo>
                  <a:cubicBezTo>
                    <a:pt x="7322" y="14428"/>
                    <a:pt x="7420" y="14493"/>
                    <a:pt x="7420" y="14526"/>
                  </a:cubicBezTo>
                  <a:cubicBezTo>
                    <a:pt x="7420" y="14559"/>
                    <a:pt x="7322" y="14559"/>
                    <a:pt x="6996" y="14592"/>
                  </a:cubicBezTo>
                  <a:cubicBezTo>
                    <a:pt x="6671" y="14625"/>
                    <a:pt x="6118" y="14690"/>
                    <a:pt x="5783" y="14723"/>
                  </a:cubicBezTo>
                  <a:cubicBezTo>
                    <a:pt x="5448" y="14756"/>
                    <a:pt x="5329" y="14756"/>
                    <a:pt x="5211" y="14789"/>
                  </a:cubicBezTo>
                  <a:cubicBezTo>
                    <a:pt x="5092" y="14822"/>
                    <a:pt x="4974" y="14887"/>
                    <a:pt x="4964" y="14986"/>
                  </a:cubicBezTo>
                  <a:cubicBezTo>
                    <a:pt x="4954" y="15084"/>
                    <a:pt x="5053" y="15216"/>
                    <a:pt x="5339" y="15248"/>
                  </a:cubicBezTo>
                  <a:cubicBezTo>
                    <a:pt x="5625" y="15281"/>
                    <a:pt x="6099" y="15216"/>
                    <a:pt x="6690" y="14887"/>
                  </a:cubicBezTo>
                  <a:cubicBezTo>
                    <a:pt x="7282" y="14559"/>
                    <a:pt x="7992" y="13968"/>
                    <a:pt x="8683" y="13410"/>
                  </a:cubicBezTo>
                  <a:cubicBezTo>
                    <a:pt x="9373" y="12852"/>
                    <a:pt x="10044" y="12327"/>
                    <a:pt x="10744" y="11933"/>
                  </a:cubicBezTo>
                  <a:cubicBezTo>
                    <a:pt x="11444" y="11539"/>
                    <a:pt x="12174" y="11276"/>
                    <a:pt x="12884" y="10882"/>
                  </a:cubicBezTo>
                  <a:cubicBezTo>
                    <a:pt x="13594" y="10489"/>
                    <a:pt x="14285" y="9963"/>
                    <a:pt x="14788" y="8946"/>
                  </a:cubicBezTo>
                  <a:cubicBezTo>
                    <a:pt x="15291" y="7928"/>
                    <a:pt x="15606" y="6418"/>
                    <a:pt x="15784" y="5138"/>
                  </a:cubicBezTo>
                  <a:cubicBezTo>
                    <a:pt x="15962" y="3858"/>
                    <a:pt x="16001" y="2807"/>
                    <a:pt x="15971" y="2151"/>
                  </a:cubicBezTo>
                  <a:cubicBezTo>
                    <a:pt x="15942" y="1494"/>
                    <a:pt x="15843" y="1231"/>
                    <a:pt x="15626" y="1199"/>
                  </a:cubicBezTo>
                  <a:cubicBezTo>
                    <a:pt x="15409" y="1166"/>
                    <a:pt x="15074" y="1363"/>
                    <a:pt x="14591" y="1986"/>
                  </a:cubicBezTo>
                  <a:cubicBezTo>
                    <a:pt x="14107" y="2610"/>
                    <a:pt x="13476" y="3661"/>
                    <a:pt x="13032" y="4448"/>
                  </a:cubicBezTo>
                  <a:cubicBezTo>
                    <a:pt x="12588" y="5236"/>
                    <a:pt x="12332" y="5762"/>
                    <a:pt x="12135" y="6155"/>
                  </a:cubicBezTo>
                  <a:cubicBezTo>
                    <a:pt x="11937" y="6549"/>
                    <a:pt x="11799" y="6812"/>
                    <a:pt x="11760" y="7075"/>
                  </a:cubicBezTo>
                  <a:cubicBezTo>
                    <a:pt x="11720" y="7337"/>
                    <a:pt x="11780" y="7600"/>
                    <a:pt x="11859" y="7633"/>
                  </a:cubicBezTo>
                  <a:cubicBezTo>
                    <a:pt x="11937" y="7665"/>
                    <a:pt x="12036" y="7469"/>
                    <a:pt x="12401" y="6943"/>
                  </a:cubicBezTo>
                  <a:cubicBezTo>
                    <a:pt x="12766" y="6418"/>
                    <a:pt x="13397" y="5565"/>
                    <a:pt x="13782" y="5039"/>
                  </a:cubicBezTo>
                  <a:cubicBezTo>
                    <a:pt x="14166" y="4514"/>
                    <a:pt x="14305" y="4317"/>
                    <a:pt x="14413" y="4120"/>
                  </a:cubicBezTo>
                  <a:cubicBezTo>
                    <a:pt x="14522" y="3923"/>
                    <a:pt x="14600" y="3726"/>
                    <a:pt x="14581" y="3628"/>
                  </a:cubicBezTo>
                  <a:cubicBezTo>
                    <a:pt x="14561" y="3529"/>
                    <a:pt x="14443" y="3529"/>
                    <a:pt x="14157" y="3792"/>
                  </a:cubicBezTo>
                  <a:cubicBezTo>
                    <a:pt x="13871" y="4055"/>
                    <a:pt x="13417" y="4580"/>
                    <a:pt x="13141" y="4974"/>
                  </a:cubicBezTo>
                  <a:cubicBezTo>
                    <a:pt x="12865" y="5368"/>
                    <a:pt x="12766" y="5630"/>
                    <a:pt x="12687" y="5893"/>
                  </a:cubicBezTo>
                  <a:cubicBezTo>
                    <a:pt x="12608" y="6155"/>
                    <a:pt x="12549" y="6418"/>
                    <a:pt x="12579" y="6517"/>
                  </a:cubicBezTo>
                  <a:cubicBezTo>
                    <a:pt x="12608" y="6615"/>
                    <a:pt x="12726" y="6549"/>
                    <a:pt x="12983" y="5991"/>
                  </a:cubicBezTo>
                  <a:cubicBezTo>
                    <a:pt x="13239" y="5433"/>
                    <a:pt x="13634" y="4383"/>
                    <a:pt x="13871" y="3726"/>
                  </a:cubicBezTo>
                  <a:cubicBezTo>
                    <a:pt x="14107" y="3070"/>
                    <a:pt x="14186" y="2807"/>
                    <a:pt x="14255" y="2479"/>
                  </a:cubicBezTo>
                  <a:cubicBezTo>
                    <a:pt x="14324" y="2151"/>
                    <a:pt x="14383" y="1757"/>
                    <a:pt x="14364" y="1658"/>
                  </a:cubicBezTo>
                  <a:cubicBezTo>
                    <a:pt x="14344" y="1560"/>
                    <a:pt x="14245" y="1757"/>
                    <a:pt x="14009" y="2873"/>
                  </a:cubicBezTo>
                  <a:cubicBezTo>
                    <a:pt x="13772" y="3989"/>
                    <a:pt x="13397" y="6024"/>
                    <a:pt x="13022" y="8059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38" name="Ligne"/>
            <p:cNvSpPr/>
            <p:nvPr/>
          </p:nvSpPr>
          <p:spPr>
            <a:xfrm>
              <a:off x="1761367" y="1862984"/>
              <a:ext cx="4002017" cy="167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547" extrusionOk="0">
                  <a:moveTo>
                    <a:pt x="18172" y="5585"/>
                  </a:moveTo>
                  <a:cubicBezTo>
                    <a:pt x="17506" y="5109"/>
                    <a:pt x="16841" y="4632"/>
                    <a:pt x="16308" y="4354"/>
                  </a:cubicBezTo>
                  <a:cubicBezTo>
                    <a:pt x="15776" y="4076"/>
                    <a:pt x="15376" y="3997"/>
                    <a:pt x="15077" y="3997"/>
                  </a:cubicBezTo>
                  <a:cubicBezTo>
                    <a:pt x="14777" y="3997"/>
                    <a:pt x="14578" y="4076"/>
                    <a:pt x="14561" y="4235"/>
                  </a:cubicBezTo>
                  <a:cubicBezTo>
                    <a:pt x="14544" y="4394"/>
                    <a:pt x="14711" y="4632"/>
                    <a:pt x="15077" y="4632"/>
                  </a:cubicBezTo>
                  <a:cubicBezTo>
                    <a:pt x="15443" y="4632"/>
                    <a:pt x="16009" y="4394"/>
                    <a:pt x="16807" y="3878"/>
                  </a:cubicBezTo>
                  <a:cubicBezTo>
                    <a:pt x="17606" y="3362"/>
                    <a:pt x="18638" y="2568"/>
                    <a:pt x="19387" y="1972"/>
                  </a:cubicBezTo>
                  <a:cubicBezTo>
                    <a:pt x="20136" y="1376"/>
                    <a:pt x="20602" y="979"/>
                    <a:pt x="20951" y="662"/>
                  </a:cubicBezTo>
                  <a:cubicBezTo>
                    <a:pt x="21300" y="344"/>
                    <a:pt x="21533" y="106"/>
                    <a:pt x="21567" y="26"/>
                  </a:cubicBezTo>
                  <a:cubicBezTo>
                    <a:pt x="21600" y="-53"/>
                    <a:pt x="21434" y="26"/>
                    <a:pt x="20884" y="543"/>
                  </a:cubicBezTo>
                  <a:cubicBezTo>
                    <a:pt x="20335" y="1059"/>
                    <a:pt x="19403" y="2012"/>
                    <a:pt x="18605" y="2647"/>
                  </a:cubicBezTo>
                  <a:cubicBezTo>
                    <a:pt x="17806" y="3282"/>
                    <a:pt x="17140" y="3600"/>
                    <a:pt x="16708" y="3759"/>
                  </a:cubicBezTo>
                  <a:cubicBezTo>
                    <a:pt x="16275" y="3918"/>
                    <a:pt x="16075" y="3918"/>
                    <a:pt x="15875" y="3679"/>
                  </a:cubicBezTo>
                  <a:cubicBezTo>
                    <a:pt x="15676" y="3441"/>
                    <a:pt x="15476" y="2965"/>
                    <a:pt x="15526" y="2607"/>
                  </a:cubicBezTo>
                  <a:cubicBezTo>
                    <a:pt x="15576" y="2250"/>
                    <a:pt x="15875" y="2012"/>
                    <a:pt x="16458" y="1932"/>
                  </a:cubicBezTo>
                  <a:cubicBezTo>
                    <a:pt x="17040" y="1853"/>
                    <a:pt x="17906" y="1932"/>
                    <a:pt x="18422" y="1972"/>
                  </a:cubicBezTo>
                  <a:cubicBezTo>
                    <a:pt x="18937" y="2012"/>
                    <a:pt x="19104" y="2012"/>
                    <a:pt x="19320" y="2091"/>
                  </a:cubicBezTo>
                  <a:cubicBezTo>
                    <a:pt x="19537" y="2171"/>
                    <a:pt x="19803" y="2329"/>
                    <a:pt x="19853" y="2528"/>
                  </a:cubicBezTo>
                  <a:cubicBezTo>
                    <a:pt x="19903" y="2726"/>
                    <a:pt x="19736" y="2965"/>
                    <a:pt x="19220" y="3322"/>
                  </a:cubicBezTo>
                  <a:cubicBezTo>
                    <a:pt x="18704" y="3679"/>
                    <a:pt x="17839" y="4156"/>
                    <a:pt x="17090" y="4553"/>
                  </a:cubicBezTo>
                  <a:cubicBezTo>
                    <a:pt x="16341" y="4950"/>
                    <a:pt x="15709" y="5268"/>
                    <a:pt x="15310" y="5426"/>
                  </a:cubicBezTo>
                  <a:cubicBezTo>
                    <a:pt x="14910" y="5585"/>
                    <a:pt x="14744" y="5585"/>
                    <a:pt x="14844" y="5347"/>
                  </a:cubicBezTo>
                  <a:cubicBezTo>
                    <a:pt x="14944" y="5109"/>
                    <a:pt x="15310" y="4632"/>
                    <a:pt x="15876" y="4076"/>
                  </a:cubicBezTo>
                  <a:cubicBezTo>
                    <a:pt x="16441" y="3521"/>
                    <a:pt x="17207" y="2885"/>
                    <a:pt x="17689" y="2528"/>
                  </a:cubicBezTo>
                  <a:cubicBezTo>
                    <a:pt x="18172" y="2171"/>
                    <a:pt x="18372" y="2091"/>
                    <a:pt x="18555" y="2051"/>
                  </a:cubicBezTo>
                  <a:cubicBezTo>
                    <a:pt x="18738" y="2012"/>
                    <a:pt x="18904" y="2012"/>
                    <a:pt x="18904" y="2131"/>
                  </a:cubicBezTo>
                  <a:cubicBezTo>
                    <a:pt x="18904" y="2250"/>
                    <a:pt x="18738" y="2488"/>
                    <a:pt x="18122" y="2925"/>
                  </a:cubicBezTo>
                  <a:cubicBezTo>
                    <a:pt x="17506" y="3362"/>
                    <a:pt x="16441" y="3997"/>
                    <a:pt x="15293" y="4354"/>
                  </a:cubicBezTo>
                  <a:cubicBezTo>
                    <a:pt x="14145" y="4712"/>
                    <a:pt x="12913" y="4791"/>
                    <a:pt x="12214" y="4831"/>
                  </a:cubicBezTo>
                  <a:cubicBezTo>
                    <a:pt x="11516" y="4871"/>
                    <a:pt x="11349" y="4871"/>
                    <a:pt x="11316" y="4712"/>
                  </a:cubicBezTo>
                  <a:cubicBezTo>
                    <a:pt x="11283" y="4553"/>
                    <a:pt x="11382" y="4235"/>
                    <a:pt x="11832" y="3838"/>
                  </a:cubicBezTo>
                  <a:cubicBezTo>
                    <a:pt x="12281" y="3441"/>
                    <a:pt x="13080" y="2965"/>
                    <a:pt x="13662" y="2687"/>
                  </a:cubicBezTo>
                  <a:cubicBezTo>
                    <a:pt x="14245" y="2409"/>
                    <a:pt x="14611" y="2329"/>
                    <a:pt x="14877" y="2329"/>
                  </a:cubicBezTo>
                  <a:cubicBezTo>
                    <a:pt x="15143" y="2329"/>
                    <a:pt x="15310" y="2409"/>
                    <a:pt x="15360" y="2647"/>
                  </a:cubicBezTo>
                  <a:cubicBezTo>
                    <a:pt x="15410" y="2885"/>
                    <a:pt x="15343" y="3282"/>
                    <a:pt x="14994" y="3997"/>
                  </a:cubicBezTo>
                  <a:cubicBezTo>
                    <a:pt x="14644" y="4712"/>
                    <a:pt x="14012" y="5744"/>
                    <a:pt x="13280" y="6657"/>
                  </a:cubicBezTo>
                  <a:cubicBezTo>
                    <a:pt x="12547" y="7571"/>
                    <a:pt x="11715" y="8365"/>
                    <a:pt x="11199" y="8801"/>
                  </a:cubicBezTo>
                  <a:cubicBezTo>
                    <a:pt x="10684" y="9238"/>
                    <a:pt x="10484" y="9318"/>
                    <a:pt x="10301" y="9357"/>
                  </a:cubicBezTo>
                  <a:cubicBezTo>
                    <a:pt x="10118" y="9397"/>
                    <a:pt x="9951" y="9397"/>
                    <a:pt x="9918" y="9238"/>
                  </a:cubicBezTo>
                  <a:cubicBezTo>
                    <a:pt x="9885" y="9079"/>
                    <a:pt x="9985" y="8762"/>
                    <a:pt x="10451" y="8047"/>
                  </a:cubicBezTo>
                  <a:cubicBezTo>
                    <a:pt x="10916" y="7332"/>
                    <a:pt x="11749" y="6221"/>
                    <a:pt x="12547" y="5268"/>
                  </a:cubicBezTo>
                  <a:cubicBezTo>
                    <a:pt x="13346" y="4315"/>
                    <a:pt x="14112" y="3521"/>
                    <a:pt x="14578" y="3123"/>
                  </a:cubicBezTo>
                  <a:cubicBezTo>
                    <a:pt x="15043" y="2726"/>
                    <a:pt x="15210" y="2726"/>
                    <a:pt x="15193" y="2846"/>
                  </a:cubicBezTo>
                  <a:cubicBezTo>
                    <a:pt x="15177" y="2965"/>
                    <a:pt x="14977" y="3203"/>
                    <a:pt x="14345" y="3878"/>
                  </a:cubicBezTo>
                  <a:cubicBezTo>
                    <a:pt x="13712" y="4553"/>
                    <a:pt x="12647" y="5665"/>
                    <a:pt x="11848" y="6498"/>
                  </a:cubicBezTo>
                  <a:cubicBezTo>
                    <a:pt x="11050" y="7332"/>
                    <a:pt x="10517" y="7888"/>
                    <a:pt x="10151" y="8206"/>
                  </a:cubicBezTo>
                  <a:cubicBezTo>
                    <a:pt x="9785" y="8523"/>
                    <a:pt x="9585" y="8603"/>
                    <a:pt x="9569" y="8523"/>
                  </a:cubicBezTo>
                  <a:cubicBezTo>
                    <a:pt x="9552" y="8444"/>
                    <a:pt x="9718" y="8206"/>
                    <a:pt x="10301" y="7571"/>
                  </a:cubicBezTo>
                  <a:cubicBezTo>
                    <a:pt x="10883" y="6935"/>
                    <a:pt x="11882" y="5903"/>
                    <a:pt x="12680" y="5148"/>
                  </a:cubicBezTo>
                  <a:cubicBezTo>
                    <a:pt x="13479" y="4394"/>
                    <a:pt x="14078" y="3918"/>
                    <a:pt x="14478" y="3600"/>
                  </a:cubicBezTo>
                  <a:cubicBezTo>
                    <a:pt x="14877" y="3282"/>
                    <a:pt x="15077" y="3123"/>
                    <a:pt x="15077" y="3163"/>
                  </a:cubicBezTo>
                  <a:cubicBezTo>
                    <a:pt x="15077" y="3203"/>
                    <a:pt x="14877" y="3441"/>
                    <a:pt x="14394" y="4076"/>
                  </a:cubicBezTo>
                  <a:cubicBezTo>
                    <a:pt x="13912" y="4712"/>
                    <a:pt x="13146" y="5744"/>
                    <a:pt x="12381" y="6657"/>
                  </a:cubicBezTo>
                  <a:cubicBezTo>
                    <a:pt x="11615" y="7571"/>
                    <a:pt x="10850" y="8365"/>
                    <a:pt x="10334" y="8841"/>
                  </a:cubicBezTo>
                  <a:cubicBezTo>
                    <a:pt x="9818" y="9318"/>
                    <a:pt x="9552" y="9476"/>
                    <a:pt x="9502" y="9318"/>
                  </a:cubicBezTo>
                  <a:cubicBezTo>
                    <a:pt x="9452" y="9159"/>
                    <a:pt x="9618" y="8682"/>
                    <a:pt x="10068" y="7809"/>
                  </a:cubicBezTo>
                  <a:cubicBezTo>
                    <a:pt x="10517" y="6935"/>
                    <a:pt x="11249" y="5665"/>
                    <a:pt x="11798" y="4831"/>
                  </a:cubicBezTo>
                  <a:cubicBezTo>
                    <a:pt x="12348" y="3997"/>
                    <a:pt x="12714" y="3600"/>
                    <a:pt x="12980" y="3362"/>
                  </a:cubicBezTo>
                  <a:cubicBezTo>
                    <a:pt x="13246" y="3123"/>
                    <a:pt x="13413" y="3044"/>
                    <a:pt x="13413" y="3163"/>
                  </a:cubicBezTo>
                  <a:cubicBezTo>
                    <a:pt x="13413" y="3282"/>
                    <a:pt x="13246" y="3600"/>
                    <a:pt x="12814" y="4235"/>
                  </a:cubicBezTo>
                  <a:cubicBezTo>
                    <a:pt x="12381" y="4871"/>
                    <a:pt x="11682" y="5823"/>
                    <a:pt x="10966" y="6697"/>
                  </a:cubicBezTo>
                  <a:cubicBezTo>
                    <a:pt x="10251" y="7571"/>
                    <a:pt x="9519" y="8365"/>
                    <a:pt x="8903" y="9000"/>
                  </a:cubicBezTo>
                  <a:cubicBezTo>
                    <a:pt x="8287" y="9635"/>
                    <a:pt x="7788" y="10112"/>
                    <a:pt x="7439" y="10469"/>
                  </a:cubicBezTo>
                  <a:cubicBezTo>
                    <a:pt x="7089" y="10826"/>
                    <a:pt x="6889" y="11065"/>
                    <a:pt x="6873" y="11144"/>
                  </a:cubicBezTo>
                  <a:cubicBezTo>
                    <a:pt x="6856" y="11223"/>
                    <a:pt x="7022" y="11144"/>
                    <a:pt x="7638" y="10548"/>
                  </a:cubicBezTo>
                  <a:cubicBezTo>
                    <a:pt x="8254" y="9953"/>
                    <a:pt x="9319" y="8841"/>
                    <a:pt x="10251" y="7928"/>
                  </a:cubicBezTo>
                  <a:cubicBezTo>
                    <a:pt x="11183" y="7015"/>
                    <a:pt x="11982" y="6300"/>
                    <a:pt x="12481" y="5823"/>
                  </a:cubicBezTo>
                  <a:cubicBezTo>
                    <a:pt x="12980" y="5347"/>
                    <a:pt x="13180" y="5109"/>
                    <a:pt x="13196" y="5109"/>
                  </a:cubicBezTo>
                  <a:cubicBezTo>
                    <a:pt x="13213" y="5109"/>
                    <a:pt x="13047" y="5347"/>
                    <a:pt x="12414" y="6062"/>
                  </a:cubicBezTo>
                  <a:cubicBezTo>
                    <a:pt x="11782" y="6776"/>
                    <a:pt x="10684" y="7968"/>
                    <a:pt x="9602" y="8921"/>
                  </a:cubicBezTo>
                  <a:cubicBezTo>
                    <a:pt x="8520" y="9873"/>
                    <a:pt x="7455" y="10588"/>
                    <a:pt x="6839" y="10985"/>
                  </a:cubicBezTo>
                  <a:cubicBezTo>
                    <a:pt x="6224" y="11382"/>
                    <a:pt x="6057" y="11462"/>
                    <a:pt x="5858" y="11621"/>
                  </a:cubicBezTo>
                  <a:cubicBezTo>
                    <a:pt x="5658" y="11779"/>
                    <a:pt x="5425" y="12018"/>
                    <a:pt x="5408" y="12097"/>
                  </a:cubicBezTo>
                  <a:cubicBezTo>
                    <a:pt x="5392" y="12176"/>
                    <a:pt x="5591" y="12097"/>
                    <a:pt x="6041" y="11581"/>
                  </a:cubicBezTo>
                  <a:cubicBezTo>
                    <a:pt x="6490" y="11065"/>
                    <a:pt x="7189" y="10112"/>
                    <a:pt x="7705" y="9397"/>
                  </a:cubicBezTo>
                  <a:cubicBezTo>
                    <a:pt x="8221" y="8682"/>
                    <a:pt x="8553" y="8206"/>
                    <a:pt x="8786" y="7809"/>
                  </a:cubicBezTo>
                  <a:cubicBezTo>
                    <a:pt x="9019" y="7412"/>
                    <a:pt x="9153" y="7094"/>
                    <a:pt x="9103" y="7054"/>
                  </a:cubicBezTo>
                  <a:cubicBezTo>
                    <a:pt x="9053" y="7015"/>
                    <a:pt x="8820" y="7253"/>
                    <a:pt x="8287" y="8087"/>
                  </a:cubicBezTo>
                  <a:cubicBezTo>
                    <a:pt x="7755" y="8921"/>
                    <a:pt x="6923" y="10350"/>
                    <a:pt x="6390" y="11303"/>
                  </a:cubicBezTo>
                  <a:cubicBezTo>
                    <a:pt x="5858" y="12256"/>
                    <a:pt x="5625" y="12732"/>
                    <a:pt x="5442" y="13090"/>
                  </a:cubicBezTo>
                  <a:cubicBezTo>
                    <a:pt x="5259" y="13447"/>
                    <a:pt x="5125" y="13685"/>
                    <a:pt x="5325" y="13248"/>
                  </a:cubicBezTo>
                  <a:cubicBezTo>
                    <a:pt x="5525" y="12812"/>
                    <a:pt x="6057" y="11700"/>
                    <a:pt x="6540" y="10628"/>
                  </a:cubicBezTo>
                  <a:cubicBezTo>
                    <a:pt x="7022" y="9556"/>
                    <a:pt x="7455" y="8523"/>
                    <a:pt x="7738" y="7848"/>
                  </a:cubicBezTo>
                  <a:cubicBezTo>
                    <a:pt x="8021" y="7173"/>
                    <a:pt x="8154" y="6856"/>
                    <a:pt x="8121" y="6776"/>
                  </a:cubicBezTo>
                  <a:cubicBezTo>
                    <a:pt x="8088" y="6697"/>
                    <a:pt x="7888" y="6856"/>
                    <a:pt x="7389" y="7690"/>
                  </a:cubicBezTo>
                  <a:cubicBezTo>
                    <a:pt x="6889" y="8523"/>
                    <a:pt x="6091" y="10032"/>
                    <a:pt x="5458" y="11223"/>
                  </a:cubicBezTo>
                  <a:cubicBezTo>
                    <a:pt x="4826" y="12415"/>
                    <a:pt x="4360" y="13288"/>
                    <a:pt x="3994" y="13923"/>
                  </a:cubicBezTo>
                  <a:cubicBezTo>
                    <a:pt x="3628" y="14559"/>
                    <a:pt x="3361" y="14956"/>
                    <a:pt x="3312" y="15075"/>
                  </a:cubicBezTo>
                  <a:cubicBezTo>
                    <a:pt x="3262" y="15194"/>
                    <a:pt x="3428" y="15035"/>
                    <a:pt x="3961" y="14162"/>
                  </a:cubicBezTo>
                  <a:cubicBezTo>
                    <a:pt x="4493" y="13288"/>
                    <a:pt x="5392" y="11700"/>
                    <a:pt x="5908" y="10787"/>
                  </a:cubicBezTo>
                  <a:cubicBezTo>
                    <a:pt x="6423" y="9873"/>
                    <a:pt x="6557" y="9635"/>
                    <a:pt x="6740" y="9278"/>
                  </a:cubicBezTo>
                  <a:cubicBezTo>
                    <a:pt x="6923" y="8921"/>
                    <a:pt x="7156" y="8444"/>
                    <a:pt x="7189" y="8285"/>
                  </a:cubicBezTo>
                  <a:cubicBezTo>
                    <a:pt x="7222" y="8126"/>
                    <a:pt x="7056" y="8285"/>
                    <a:pt x="6590" y="9159"/>
                  </a:cubicBezTo>
                  <a:cubicBezTo>
                    <a:pt x="6124" y="10032"/>
                    <a:pt x="5358" y="11621"/>
                    <a:pt x="4709" y="13090"/>
                  </a:cubicBezTo>
                  <a:cubicBezTo>
                    <a:pt x="4060" y="14559"/>
                    <a:pt x="3528" y="15909"/>
                    <a:pt x="3212" y="16743"/>
                  </a:cubicBezTo>
                  <a:cubicBezTo>
                    <a:pt x="2896" y="17576"/>
                    <a:pt x="2796" y="17894"/>
                    <a:pt x="2829" y="17815"/>
                  </a:cubicBezTo>
                  <a:cubicBezTo>
                    <a:pt x="2862" y="17735"/>
                    <a:pt x="3029" y="17259"/>
                    <a:pt x="3345" y="16425"/>
                  </a:cubicBezTo>
                  <a:cubicBezTo>
                    <a:pt x="3661" y="15591"/>
                    <a:pt x="4127" y="14400"/>
                    <a:pt x="4493" y="13526"/>
                  </a:cubicBezTo>
                  <a:cubicBezTo>
                    <a:pt x="4859" y="12653"/>
                    <a:pt x="5125" y="12097"/>
                    <a:pt x="5342" y="11700"/>
                  </a:cubicBezTo>
                  <a:cubicBezTo>
                    <a:pt x="5558" y="11303"/>
                    <a:pt x="5725" y="11065"/>
                    <a:pt x="5758" y="11104"/>
                  </a:cubicBezTo>
                  <a:cubicBezTo>
                    <a:pt x="5791" y="11144"/>
                    <a:pt x="5691" y="11462"/>
                    <a:pt x="5209" y="12296"/>
                  </a:cubicBezTo>
                  <a:cubicBezTo>
                    <a:pt x="4726" y="13129"/>
                    <a:pt x="3861" y="14479"/>
                    <a:pt x="3245" y="15393"/>
                  </a:cubicBezTo>
                  <a:cubicBezTo>
                    <a:pt x="2629" y="16306"/>
                    <a:pt x="2263" y="16782"/>
                    <a:pt x="1980" y="17140"/>
                  </a:cubicBezTo>
                  <a:cubicBezTo>
                    <a:pt x="1697" y="17497"/>
                    <a:pt x="1498" y="17735"/>
                    <a:pt x="1481" y="17576"/>
                  </a:cubicBezTo>
                  <a:cubicBezTo>
                    <a:pt x="1464" y="17418"/>
                    <a:pt x="1631" y="16862"/>
                    <a:pt x="1897" y="16147"/>
                  </a:cubicBezTo>
                  <a:cubicBezTo>
                    <a:pt x="2163" y="15432"/>
                    <a:pt x="2529" y="14559"/>
                    <a:pt x="2812" y="13884"/>
                  </a:cubicBezTo>
                  <a:cubicBezTo>
                    <a:pt x="3095" y="13209"/>
                    <a:pt x="3295" y="12732"/>
                    <a:pt x="3328" y="12653"/>
                  </a:cubicBezTo>
                  <a:cubicBezTo>
                    <a:pt x="3361" y="12573"/>
                    <a:pt x="3228" y="12891"/>
                    <a:pt x="2829" y="13685"/>
                  </a:cubicBezTo>
                  <a:cubicBezTo>
                    <a:pt x="2430" y="14479"/>
                    <a:pt x="1764" y="15750"/>
                    <a:pt x="1365" y="16504"/>
                  </a:cubicBezTo>
                  <a:cubicBezTo>
                    <a:pt x="965" y="17259"/>
                    <a:pt x="832" y="17497"/>
                    <a:pt x="849" y="17497"/>
                  </a:cubicBezTo>
                  <a:cubicBezTo>
                    <a:pt x="865" y="17497"/>
                    <a:pt x="1032" y="17259"/>
                    <a:pt x="1531" y="16425"/>
                  </a:cubicBezTo>
                  <a:cubicBezTo>
                    <a:pt x="2030" y="15591"/>
                    <a:pt x="2862" y="14162"/>
                    <a:pt x="3378" y="13328"/>
                  </a:cubicBezTo>
                  <a:cubicBezTo>
                    <a:pt x="3894" y="12494"/>
                    <a:pt x="4094" y="12256"/>
                    <a:pt x="4044" y="12375"/>
                  </a:cubicBezTo>
                  <a:cubicBezTo>
                    <a:pt x="3994" y="12494"/>
                    <a:pt x="3694" y="12971"/>
                    <a:pt x="3195" y="14003"/>
                  </a:cubicBezTo>
                  <a:cubicBezTo>
                    <a:pt x="2696" y="15035"/>
                    <a:pt x="1997" y="16623"/>
                    <a:pt x="1581" y="17576"/>
                  </a:cubicBezTo>
                  <a:cubicBezTo>
                    <a:pt x="1165" y="18529"/>
                    <a:pt x="1032" y="18847"/>
                    <a:pt x="1048" y="18926"/>
                  </a:cubicBezTo>
                  <a:cubicBezTo>
                    <a:pt x="1065" y="19006"/>
                    <a:pt x="1231" y="18847"/>
                    <a:pt x="1731" y="17973"/>
                  </a:cubicBezTo>
                  <a:cubicBezTo>
                    <a:pt x="2230" y="17100"/>
                    <a:pt x="3062" y="15512"/>
                    <a:pt x="3561" y="14519"/>
                  </a:cubicBezTo>
                  <a:cubicBezTo>
                    <a:pt x="4060" y="13526"/>
                    <a:pt x="4227" y="13129"/>
                    <a:pt x="4227" y="13010"/>
                  </a:cubicBezTo>
                  <a:cubicBezTo>
                    <a:pt x="4227" y="12891"/>
                    <a:pt x="4060" y="13050"/>
                    <a:pt x="3694" y="13646"/>
                  </a:cubicBezTo>
                  <a:cubicBezTo>
                    <a:pt x="3328" y="14241"/>
                    <a:pt x="2762" y="15273"/>
                    <a:pt x="2147" y="16425"/>
                  </a:cubicBezTo>
                  <a:cubicBezTo>
                    <a:pt x="1531" y="17576"/>
                    <a:pt x="865" y="18847"/>
                    <a:pt x="499" y="19721"/>
                  </a:cubicBezTo>
                  <a:cubicBezTo>
                    <a:pt x="133" y="20594"/>
                    <a:pt x="67" y="21071"/>
                    <a:pt x="0" y="21547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39" name="Ligne"/>
            <p:cNvSpPr/>
            <p:nvPr/>
          </p:nvSpPr>
          <p:spPr>
            <a:xfrm>
              <a:off x="770076" y="3161768"/>
              <a:ext cx="1202448" cy="122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492" extrusionOk="0">
                  <a:moveTo>
                    <a:pt x="21330" y="4320"/>
                  </a:moveTo>
                  <a:cubicBezTo>
                    <a:pt x="20779" y="4212"/>
                    <a:pt x="20228" y="4104"/>
                    <a:pt x="19677" y="3996"/>
                  </a:cubicBezTo>
                  <a:cubicBezTo>
                    <a:pt x="19126" y="3888"/>
                    <a:pt x="18574" y="3780"/>
                    <a:pt x="18354" y="3456"/>
                  </a:cubicBezTo>
                  <a:cubicBezTo>
                    <a:pt x="18134" y="3132"/>
                    <a:pt x="18244" y="2592"/>
                    <a:pt x="18023" y="2268"/>
                  </a:cubicBezTo>
                  <a:cubicBezTo>
                    <a:pt x="17803" y="1944"/>
                    <a:pt x="17252" y="1836"/>
                    <a:pt x="16701" y="1836"/>
                  </a:cubicBezTo>
                  <a:cubicBezTo>
                    <a:pt x="16150" y="1836"/>
                    <a:pt x="15599" y="1944"/>
                    <a:pt x="15599" y="1944"/>
                  </a:cubicBezTo>
                  <a:cubicBezTo>
                    <a:pt x="15599" y="1944"/>
                    <a:pt x="16150" y="1836"/>
                    <a:pt x="16646" y="1620"/>
                  </a:cubicBezTo>
                  <a:cubicBezTo>
                    <a:pt x="17142" y="1404"/>
                    <a:pt x="17583" y="1080"/>
                    <a:pt x="17528" y="918"/>
                  </a:cubicBezTo>
                  <a:cubicBezTo>
                    <a:pt x="17472" y="756"/>
                    <a:pt x="16921" y="756"/>
                    <a:pt x="16370" y="918"/>
                  </a:cubicBezTo>
                  <a:cubicBezTo>
                    <a:pt x="15819" y="1080"/>
                    <a:pt x="15268" y="1404"/>
                    <a:pt x="14717" y="1674"/>
                  </a:cubicBezTo>
                  <a:cubicBezTo>
                    <a:pt x="14166" y="1944"/>
                    <a:pt x="13615" y="2160"/>
                    <a:pt x="13560" y="2052"/>
                  </a:cubicBezTo>
                  <a:cubicBezTo>
                    <a:pt x="13505" y="1944"/>
                    <a:pt x="13946" y="1512"/>
                    <a:pt x="14001" y="1512"/>
                  </a:cubicBezTo>
                  <a:cubicBezTo>
                    <a:pt x="14056" y="1512"/>
                    <a:pt x="13726" y="1944"/>
                    <a:pt x="13009" y="3186"/>
                  </a:cubicBezTo>
                  <a:cubicBezTo>
                    <a:pt x="12293" y="4428"/>
                    <a:pt x="11191" y="6480"/>
                    <a:pt x="10640" y="7830"/>
                  </a:cubicBezTo>
                  <a:cubicBezTo>
                    <a:pt x="10089" y="9180"/>
                    <a:pt x="10089" y="9828"/>
                    <a:pt x="10585" y="10368"/>
                  </a:cubicBezTo>
                  <a:cubicBezTo>
                    <a:pt x="11081" y="10908"/>
                    <a:pt x="12072" y="11340"/>
                    <a:pt x="12954" y="11178"/>
                  </a:cubicBezTo>
                  <a:cubicBezTo>
                    <a:pt x="13836" y="11016"/>
                    <a:pt x="14607" y="10260"/>
                    <a:pt x="15103" y="9342"/>
                  </a:cubicBezTo>
                  <a:cubicBezTo>
                    <a:pt x="15599" y="8424"/>
                    <a:pt x="15819" y="7344"/>
                    <a:pt x="15874" y="6534"/>
                  </a:cubicBezTo>
                  <a:cubicBezTo>
                    <a:pt x="15930" y="5724"/>
                    <a:pt x="15819" y="5184"/>
                    <a:pt x="15489" y="4860"/>
                  </a:cubicBezTo>
                  <a:cubicBezTo>
                    <a:pt x="15158" y="4536"/>
                    <a:pt x="14607" y="4428"/>
                    <a:pt x="14166" y="4644"/>
                  </a:cubicBezTo>
                  <a:cubicBezTo>
                    <a:pt x="13726" y="4860"/>
                    <a:pt x="13395" y="5400"/>
                    <a:pt x="13064" y="5940"/>
                  </a:cubicBezTo>
                  <a:cubicBezTo>
                    <a:pt x="12734" y="6480"/>
                    <a:pt x="12403" y="7020"/>
                    <a:pt x="12403" y="6966"/>
                  </a:cubicBezTo>
                  <a:cubicBezTo>
                    <a:pt x="12403" y="6912"/>
                    <a:pt x="12734" y="6264"/>
                    <a:pt x="13174" y="5454"/>
                  </a:cubicBezTo>
                  <a:cubicBezTo>
                    <a:pt x="13615" y="4644"/>
                    <a:pt x="14166" y="3672"/>
                    <a:pt x="14552" y="2916"/>
                  </a:cubicBezTo>
                  <a:cubicBezTo>
                    <a:pt x="14938" y="2160"/>
                    <a:pt x="15158" y="1620"/>
                    <a:pt x="14993" y="1512"/>
                  </a:cubicBezTo>
                  <a:cubicBezTo>
                    <a:pt x="14828" y="1404"/>
                    <a:pt x="14277" y="1728"/>
                    <a:pt x="13781" y="2160"/>
                  </a:cubicBezTo>
                  <a:cubicBezTo>
                    <a:pt x="13285" y="2592"/>
                    <a:pt x="12844" y="3132"/>
                    <a:pt x="12513" y="3672"/>
                  </a:cubicBezTo>
                  <a:cubicBezTo>
                    <a:pt x="12183" y="4212"/>
                    <a:pt x="11962" y="4752"/>
                    <a:pt x="12072" y="4806"/>
                  </a:cubicBezTo>
                  <a:cubicBezTo>
                    <a:pt x="12183" y="4860"/>
                    <a:pt x="12623" y="4428"/>
                    <a:pt x="12954" y="3942"/>
                  </a:cubicBezTo>
                  <a:cubicBezTo>
                    <a:pt x="13285" y="3456"/>
                    <a:pt x="13505" y="2916"/>
                    <a:pt x="13450" y="2862"/>
                  </a:cubicBezTo>
                  <a:cubicBezTo>
                    <a:pt x="13395" y="2808"/>
                    <a:pt x="13064" y="3240"/>
                    <a:pt x="12568" y="3888"/>
                  </a:cubicBezTo>
                  <a:cubicBezTo>
                    <a:pt x="12072" y="4536"/>
                    <a:pt x="11411" y="5400"/>
                    <a:pt x="11026" y="6156"/>
                  </a:cubicBezTo>
                  <a:cubicBezTo>
                    <a:pt x="10640" y="6912"/>
                    <a:pt x="10530" y="7560"/>
                    <a:pt x="10750" y="7722"/>
                  </a:cubicBezTo>
                  <a:cubicBezTo>
                    <a:pt x="10970" y="7884"/>
                    <a:pt x="11521" y="7560"/>
                    <a:pt x="12017" y="6804"/>
                  </a:cubicBezTo>
                  <a:cubicBezTo>
                    <a:pt x="12513" y="6048"/>
                    <a:pt x="12954" y="4860"/>
                    <a:pt x="13285" y="3996"/>
                  </a:cubicBezTo>
                  <a:cubicBezTo>
                    <a:pt x="13615" y="3132"/>
                    <a:pt x="13836" y="2592"/>
                    <a:pt x="13615" y="2538"/>
                  </a:cubicBezTo>
                  <a:cubicBezTo>
                    <a:pt x="13395" y="2484"/>
                    <a:pt x="12734" y="2916"/>
                    <a:pt x="12623" y="2970"/>
                  </a:cubicBezTo>
                  <a:cubicBezTo>
                    <a:pt x="12513" y="3024"/>
                    <a:pt x="12954" y="2700"/>
                    <a:pt x="14221" y="2160"/>
                  </a:cubicBezTo>
                  <a:cubicBezTo>
                    <a:pt x="15489" y="1620"/>
                    <a:pt x="17583" y="864"/>
                    <a:pt x="18905" y="432"/>
                  </a:cubicBezTo>
                  <a:cubicBezTo>
                    <a:pt x="20228" y="0"/>
                    <a:pt x="20779" y="-108"/>
                    <a:pt x="21109" y="108"/>
                  </a:cubicBezTo>
                  <a:cubicBezTo>
                    <a:pt x="21440" y="324"/>
                    <a:pt x="21550" y="864"/>
                    <a:pt x="21385" y="1296"/>
                  </a:cubicBezTo>
                  <a:cubicBezTo>
                    <a:pt x="21219" y="1728"/>
                    <a:pt x="20779" y="2052"/>
                    <a:pt x="20007" y="2322"/>
                  </a:cubicBezTo>
                  <a:cubicBezTo>
                    <a:pt x="19236" y="2592"/>
                    <a:pt x="18134" y="2808"/>
                    <a:pt x="17307" y="2862"/>
                  </a:cubicBezTo>
                  <a:cubicBezTo>
                    <a:pt x="16481" y="2916"/>
                    <a:pt x="15930" y="2808"/>
                    <a:pt x="15434" y="2592"/>
                  </a:cubicBezTo>
                  <a:cubicBezTo>
                    <a:pt x="14938" y="2376"/>
                    <a:pt x="14497" y="2052"/>
                    <a:pt x="14552" y="1782"/>
                  </a:cubicBezTo>
                  <a:cubicBezTo>
                    <a:pt x="14607" y="1512"/>
                    <a:pt x="15158" y="1296"/>
                    <a:pt x="16040" y="1188"/>
                  </a:cubicBezTo>
                  <a:cubicBezTo>
                    <a:pt x="16921" y="1080"/>
                    <a:pt x="18134" y="1080"/>
                    <a:pt x="19015" y="1134"/>
                  </a:cubicBezTo>
                  <a:cubicBezTo>
                    <a:pt x="19897" y="1188"/>
                    <a:pt x="20448" y="1296"/>
                    <a:pt x="20338" y="1296"/>
                  </a:cubicBezTo>
                  <a:cubicBezTo>
                    <a:pt x="20228" y="1296"/>
                    <a:pt x="19456" y="1188"/>
                    <a:pt x="19346" y="1296"/>
                  </a:cubicBezTo>
                  <a:cubicBezTo>
                    <a:pt x="19236" y="1404"/>
                    <a:pt x="19787" y="1728"/>
                    <a:pt x="19787" y="1998"/>
                  </a:cubicBezTo>
                  <a:cubicBezTo>
                    <a:pt x="19787" y="2268"/>
                    <a:pt x="19236" y="2484"/>
                    <a:pt x="18409" y="2484"/>
                  </a:cubicBezTo>
                  <a:cubicBezTo>
                    <a:pt x="17583" y="2484"/>
                    <a:pt x="16481" y="2268"/>
                    <a:pt x="15654" y="2214"/>
                  </a:cubicBezTo>
                  <a:cubicBezTo>
                    <a:pt x="14828" y="2160"/>
                    <a:pt x="14277" y="2268"/>
                    <a:pt x="13836" y="2538"/>
                  </a:cubicBezTo>
                  <a:cubicBezTo>
                    <a:pt x="13395" y="2808"/>
                    <a:pt x="13064" y="3240"/>
                    <a:pt x="12734" y="3888"/>
                  </a:cubicBezTo>
                  <a:cubicBezTo>
                    <a:pt x="12403" y="4536"/>
                    <a:pt x="12072" y="5400"/>
                    <a:pt x="12128" y="5670"/>
                  </a:cubicBezTo>
                  <a:cubicBezTo>
                    <a:pt x="12183" y="5940"/>
                    <a:pt x="12623" y="5616"/>
                    <a:pt x="13009" y="5238"/>
                  </a:cubicBezTo>
                  <a:cubicBezTo>
                    <a:pt x="13395" y="4860"/>
                    <a:pt x="13726" y="4428"/>
                    <a:pt x="14001" y="3942"/>
                  </a:cubicBezTo>
                  <a:cubicBezTo>
                    <a:pt x="14277" y="3456"/>
                    <a:pt x="14497" y="2916"/>
                    <a:pt x="14442" y="2430"/>
                  </a:cubicBezTo>
                  <a:cubicBezTo>
                    <a:pt x="14387" y="1944"/>
                    <a:pt x="14056" y="1512"/>
                    <a:pt x="13726" y="1512"/>
                  </a:cubicBezTo>
                  <a:cubicBezTo>
                    <a:pt x="13395" y="1512"/>
                    <a:pt x="13064" y="1944"/>
                    <a:pt x="12734" y="2376"/>
                  </a:cubicBezTo>
                  <a:cubicBezTo>
                    <a:pt x="12403" y="2808"/>
                    <a:pt x="12072" y="3240"/>
                    <a:pt x="11742" y="3672"/>
                  </a:cubicBezTo>
                  <a:cubicBezTo>
                    <a:pt x="11411" y="4104"/>
                    <a:pt x="11081" y="4536"/>
                    <a:pt x="11191" y="4644"/>
                  </a:cubicBezTo>
                  <a:cubicBezTo>
                    <a:pt x="11301" y="4752"/>
                    <a:pt x="11852" y="4536"/>
                    <a:pt x="12513" y="3996"/>
                  </a:cubicBezTo>
                  <a:cubicBezTo>
                    <a:pt x="13174" y="3456"/>
                    <a:pt x="13946" y="2592"/>
                    <a:pt x="14442" y="1890"/>
                  </a:cubicBezTo>
                  <a:cubicBezTo>
                    <a:pt x="14938" y="1188"/>
                    <a:pt x="15158" y="648"/>
                    <a:pt x="14993" y="378"/>
                  </a:cubicBezTo>
                  <a:cubicBezTo>
                    <a:pt x="14828" y="108"/>
                    <a:pt x="14277" y="108"/>
                    <a:pt x="13560" y="540"/>
                  </a:cubicBezTo>
                  <a:cubicBezTo>
                    <a:pt x="12844" y="972"/>
                    <a:pt x="11962" y="1836"/>
                    <a:pt x="11466" y="2538"/>
                  </a:cubicBezTo>
                  <a:cubicBezTo>
                    <a:pt x="10970" y="3240"/>
                    <a:pt x="10860" y="3780"/>
                    <a:pt x="11081" y="4050"/>
                  </a:cubicBezTo>
                  <a:cubicBezTo>
                    <a:pt x="11301" y="4320"/>
                    <a:pt x="11852" y="4320"/>
                    <a:pt x="11907" y="4482"/>
                  </a:cubicBezTo>
                  <a:cubicBezTo>
                    <a:pt x="11962" y="4644"/>
                    <a:pt x="11521" y="4968"/>
                    <a:pt x="11136" y="5400"/>
                  </a:cubicBezTo>
                  <a:cubicBezTo>
                    <a:pt x="10750" y="5832"/>
                    <a:pt x="10419" y="6372"/>
                    <a:pt x="10089" y="6912"/>
                  </a:cubicBezTo>
                  <a:cubicBezTo>
                    <a:pt x="9758" y="7452"/>
                    <a:pt x="9428" y="7992"/>
                    <a:pt x="9538" y="8100"/>
                  </a:cubicBezTo>
                  <a:cubicBezTo>
                    <a:pt x="9648" y="8208"/>
                    <a:pt x="10199" y="7884"/>
                    <a:pt x="10695" y="7560"/>
                  </a:cubicBezTo>
                  <a:cubicBezTo>
                    <a:pt x="11191" y="7236"/>
                    <a:pt x="11632" y="6912"/>
                    <a:pt x="12017" y="6480"/>
                  </a:cubicBezTo>
                  <a:cubicBezTo>
                    <a:pt x="12403" y="6048"/>
                    <a:pt x="12734" y="5508"/>
                    <a:pt x="12679" y="5454"/>
                  </a:cubicBezTo>
                  <a:cubicBezTo>
                    <a:pt x="12623" y="5400"/>
                    <a:pt x="12183" y="5832"/>
                    <a:pt x="11962" y="6318"/>
                  </a:cubicBezTo>
                  <a:cubicBezTo>
                    <a:pt x="11742" y="6804"/>
                    <a:pt x="11742" y="7344"/>
                    <a:pt x="11687" y="7992"/>
                  </a:cubicBezTo>
                  <a:cubicBezTo>
                    <a:pt x="11632" y="8640"/>
                    <a:pt x="11521" y="9396"/>
                    <a:pt x="11742" y="9828"/>
                  </a:cubicBezTo>
                  <a:cubicBezTo>
                    <a:pt x="11962" y="10260"/>
                    <a:pt x="12513" y="10368"/>
                    <a:pt x="13119" y="9936"/>
                  </a:cubicBezTo>
                  <a:cubicBezTo>
                    <a:pt x="13726" y="9504"/>
                    <a:pt x="14387" y="8532"/>
                    <a:pt x="14883" y="7506"/>
                  </a:cubicBezTo>
                  <a:cubicBezTo>
                    <a:pt x="15379" y="6480"/>
                    <a:pt x="15709" y="5400"/>
                    <a:pt x="15874" y="4590"/>
                  </a:cubicBezTo>
                  <a:cubicBezTo>
                    <a:pt x="16040" y="3780"/>
                    <a:pt x="16040" y="3240"/>
                    <a:pt x="15764" y="2970"/>
                  </a:cubicBezTo>
                  <a:cubicBezTo>
                    <a:pt x="15489" y="2700"/>
                    <a:pt x="14938" y="2700"/>
                    <a:pt x="14442" y="2862"/>
                  </a:cubicBezTo>
                  <a:cubicBezTo>
                    <a:pt x="13946" y="3024"/>
                    <a:pt x="13505" y="3348"/>
                    <a:pt x="13009" y="3834"/>
                  </a:cubicBezTo>
                  <a:cubicBezTo>
                    <a:pt x="12513" y="4320"/>
                    <a:pt x="11962" y="4968"/>
                    <a:pt x="11907" y="5076"/>
                  </a:cubicBezTo>
                  <a:cubicBezTo>
                    <a:pt x="11852" y="5184"/>
                    <a:pt x="12293" y="4752"/>
                    <a:pt x="12623" y="4266"/>
                  </a:cubicBezTo>
                  <a:cubicBezTo>
                    <a:pt x="12954" y="3780"/>
                    <a:pt x="13174" y="3240"/>
                    <a:pt x="13064" y="2808"/>
                  </a:cubicBezTo>
                  <a:cubicBezTo>
                    <a:pt x="12954" y="2376"/>
                    <a:pt x="12513" y="2052"/>
                    <a:pt x="12072" y="2106"/>
                  </a:cubicBezTo>
                  <a:cubicBezTo>
                    <a:pt x="11632" y="2160"/>
                    <a:pt x="11191" y="2592"/>
                    <a:pt x="10750" y="3348"/>
                  </a:cubicBezTo>
                  <a:cubicBezTo>
                    <a:pt x="10309" y="4104"/>
                    <a:pt x="9868" y="5184"/>
                    <a:pt x="9648" y="5994"/>
                  </a:cubicBezTo>
                  <a:cubicBezTo>
                    <a:pt x="9428" y="6804"/>
                    <a:pt x="9428" y="7344"/>
                    <a:pt x="9703" y="7992"/>
                  </a:cubicBezTo>
                  <a:cubicBezTo>
                    <a:pt x="9979" y="8640"/>
                    <a:pt x="10530" y="9396"/>
                    <a:pt x="10530" y="9774"/>
                  </a:cubicBezTo>
                  <a:cubicBezTo>
                    <a:pt x="10530" y="10152"/>
                    <a:pt x="9979" y="10152"/>
                    <a:pt x="9152" y="10260"/>
                  </a:cubicBezTo>
                  <a:cubicBezTo>
                    <a:pt x="8326" y="10368"/>
                    <a:pt x="7223" y="10584"/>
                    <a:pt x="6287" y="11124"/>
                  </a:cubicBezTo>
                  <a:cubicBezTo>
                    <a:pt x="5350" y="11664"/>
                    <a:pt x="4579" y="12528"/>
                    <a:pt x="3697" y="13338"/>
                  </a:cubicBezTo>
                  <a:cubicBezTo>
                    <a:pt x="2815" y="14148"/>
                    <a:pt x="1823" y="14904"/>
                    <a:pt x="1107" y="15930"/>
                  </a:cubicBezTo>
                  <a:cubicBezTo>
                    <a:pt x="391" y="16956"/>
                    <a:pt x="-50" y="18252"/>
                    <a:pt x="5" y="19224"/>
                  </a:cubicBezTo>
                  <a:cubicBezTo>
                    <a:pt x="60" y="20196"/>
                    <a:pt x="611" y="20844"/>
                    <a:pt x="1162" y="21492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40" name="Ligne"/>
            <p:cNvSpPr/>
            <p:nvPr/>
          </p:nvSpPr>
          <p:spPr>
            <a:xfrm>
              <a:off x="853674" y="3742197"/>
              <a:ext cx="648354" cy="333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720" y="2000"/>
                    <a:pt x="15840" y="4000"/>
                    <a:pt x="12960" y="6400"/>
                  </a:cubicBezTo>
                  <a:cubicBezTo>
                    <a:pt x="10080" y="8800"/>
                    <a:pt x="7200" y="11600"/>
                    <a:pt x="5040" y="14200"/>
                  </a:cubicBezTo>
                  <a:cubicBezTo>
                    <a:pt x="2880" y="16800"/>
                    <a:pt x="1440" y="192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41" name="Ligne"/>
            <p:cNvSpPr/>
            <p:nvPr/>
          </p:nvSpPr>
          <p:spPr>
            <a:xfrm>
              <a:off x="1122997" y="3686412"/>
              <a:ext cx="174605" cy="60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256" extrusionOk="0">
                  <a:moveTo>
                    <a:pt x="21360" y="0"/>
                  </a:moveTo>
                  <a:cubicBezTo>
                    <a:pt x="16839" y="7200"/>
                    <a:pt x="12318" y="14400"/>
                    <a:pt x="8048" y="18000"/>
                  </a:cubicBezTo>
                  <a:cubicBezTo>
                    <a:pt x="3779" y="21600"/>
                    <a:pt x="-240" y="21600"/>
                    <a:pt x="11" y="20880"/>
                  </a:cubicBezTo>
                  <a:cubicBezTo>
                    <a:pt x="262" y="20160"/>
                    <a:pt x="4783" y="18720"/>
                    <a:pt x="9304" y="1728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42" name="Ligne"/>
            <p:cNvSpPr/>
            <p:nvPr/>
          </p:nvSpPr>
          <p:spPr>
            <a:xfrm>
              <a:off x="707228" y="3730896"/>
              <a:ext cx="725802" cy="331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258" extrusionOk="0">
                  <a:moveTo>
                    <a:pt x="21575" y="2677"/>
                  </a:moveTo>
                  <a:cubicBezTo>
                    <a:pt x="19744" y="1623"/>
                    <a:pt x="17914" y="569"/>
                    <a:pt x="16267" y="174"/>
                  </a:cubicBezTo>
                  <a:cubicBezTo>
                    <a:pt x="14619" y="-221"/>
                    <a:pt x="13155" y="42"/>
                    <a:pt x="11568" y="1096"/>
                  </a:cubicBezTo>
                  <a:cubicBezTo>
                    <a:pt x="9982" y="2150"/>
                    <a:pt x="8273" y="3994"/>
                    <a:pt x="6626" y="5969"/>
                  </a:cubicBezTo>
                  <a:cubicBezTo>
                    <a:pt x="4978" y="7945"/>
                    <a:pt x="3392" y="10052"/>
                    <a:pt x="2355" y="11501"/>
                  </a:cubicBezTo>
                  <a:cubicBezTo>
                    <a:pt x="1317" y="12950"/>
                    <a:pt x="829" y="13740"/>
                    <a:pt x="524" y="14794"/>
                  </a:cubicBezTo>
                  <a:cubicBezTo>
                    <a:pt x="219" y="15847"/>
                    <a:pt x="97" y="17164"/>
                    <a:pt x="36" y="18481"/>
                  </a:cubicBezTo>
                  <a:cubicBezTo>
                    <a:pt x="-25" y="19798"/>
                    <a:pt x="-25" y="21116"/>
                    <a:pt x="158" y="21247"/>
                  </a:cubicBezTo>
                  <a:cubicBezTo>
                    <a:pt x="341" y="21379"/>
                    <a:pt x="707" y="20325"/>
                    <a:pt x="1500" y="18350"/>
                  </a:cubicBezTo>
                  <a:cubicBezTo>
                    <a:pt x="2294" y="16374"/>
                    <a:pt x="3514" y="13477"/>
                    <a:pt x="4978" y="10974"/>
                  </a:cubicBezTo>
                  <a:cubicBezTo>
                    <a:pt x="6443" y="8472"/>
                    <a:pt x="8151" y="6364"/>
                    <a:pt x="9250" y="4916"/>
                  </a:cubicBezTo>
                  <a:cubicBezTo>
                    <a:pt x="10348" y="3467"/>
                    <a:pt x="10836" y="2677"/>
                    <a:pt x="11385" y="2018"/>
                  </a:cubicBezTo>
                  <a:cubicBezTo>
                    <a:pt x="11934" y="1359"/>
                    <a:pt x="12544" y="833"/>
                    <a:pt x="12544" y="569"/>
                  </a:cubicBezTo>
                  <a:cubicBezTo>
                    <a:pt x="12544" y="306"/>
                    <a:pt x="11934" y="306"/>
                    <a:pt x="11080" y="833"/>
                  </a:cubicBezTo>
                  <a:cubicBezTo>
                    <a:pt x="10226" y="1359"/>
                    <a:pt x="9128" y="2413"/>
                    <a:pt x="8212" y="2940"/>
                  </a:cubicBezTo>
                  <a:cubicBezTo>
                    <a:pt x="7297" y="3467"/>
                    <a:pt x="6565" y="3467"/>
                    <a:pt x="6199" y="4520"/>
                  </a:cubicBezTo>
                  <a:cubicBezTo>
                    <a:pt x="5833" y="5574"/>
                    <a:pt x="5833" y="7681"/>
                    <a:pt x="5833" y="9789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43" name="Ligne"/>
            <p:cNvSpPr/>
            <p:nvPr/>
          </p:nvSpPr>
          <p:spPr>
            <a:xfrm>
              <a:off x="1088197" y="3563257"/>
              <a:ext cx="221733" cy="24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000" y="2520"/>
                    <a:pt x="14400" y="5040"/>
                    <a:pt x="10800" y="8640"/>
                  </a:cubicBezTo>
                  <a:cubicBezTo>
                    <a:pt x="7200" y="12240"/>
                    <a:pt x="3600" y="1692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44" name="Ligne"/>
            <p:cNvSpPr/>
            <p:nvPr/>
          </p:nvSpPr>
          <p:spPr>
            <a:xfrm>
              <a:off x="930055" y="3649465"/>
              <a:ext cx="355277" cy="19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extrusionOk="0">
                  <a:moveTo>
                    <a:pt x="21482" y="0"/>
                  </a:moveTo>
                  <a:cubicBezTo>
                    <a:pt x="19248" y="1800"/>
                    <a:pt x="17013" y="3600"/>
                    <a:pt x="14034" y="5175"/>
                  </a:cubicBezTo>
                  <a:cubicBezTo>
                    <a:pt x="11054" y="6750"/>
                    <a:pt x="7330" y="8100"/>
                    <a:pt x="4848" y="8775"/>
                  </a:cubicBezTo>
                  <a:cubicBezTo>
                    <a:pt x="2365" y="9450"/>
                    <a:pt x="1123" y="9450"/>
                    <a:pt x="503" y="10575"/>
                  </a:cubicBezTo>
                  <a:cubicBezTo>
                    <a:pt x="-118" y="11700"/>
                    <a:pt x="-118" y="13950"/>
                    <a:pt x="254" y="15975"/>
                  </a:cubicBezTo>
                  <a:cubicBezTo>
                    <a:pt x="627" y="18000"/>
                    <a:pt x="1372" y="19800"/>
                    <a:pt x="2116" y="2160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45" name="Ligne"/>
            <p:cNvSpPr/>
            <p:nvPr/>
          </p:nvSpPr>
          <p:spPr>
            <a:xfrm>
              <a:off x="915781" y="3612519"/>
              <a:ext cx="344918" cy="30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029" y="288"/>
                    <a:pt x="16457" y="576"/>
                    <a:pt x="13371" y="3024"/>
                  </a:cubicBezTo>
                  <a:cubicBezTo>
                    <a:pt x="10286" y="5472"/>
                    <a:pt x="6686" y="10080"/>
                    <a:pt x="4371" y="13536"/>
                  </a:cubicBezTo>
                  <a:cubicBezTo>
                    <a:pt x="2057" y="16992"/>
                    <a:pt x="1029" y="19296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46" name="Ligne"/>
            <p:cNvSpPr/>
            <p:nvPr/>
          </p:nvSpPr>
          <p:spPr>
            <a:xfrm>
              <a:off x="728693" y="3883458"/>
              <a:ext cx="199455" cy="244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053" extrusionOk="0">
                  <a:moveTo>
                    <a:pt x="21412" y="0"/>
                  </a:moveTo>
                  <a:cubicBezTo>
                    <a:pt x="19208" y="0"/>
                    <a:pt x="17004" y="0"/>
                    <a:pt x="13698" y="2302"/>
                  </a:cubicBezTo>
                  <a:cubicBezTo>
                    <a:pt x="10392" y="4603"/>
                    <a:pt x="5983" y="9207"/>
                    <a:pt x="3339" y="13102"/>
                  </a:cubicBezTo>
                  <a:cubicBezTo>
                    <a:pt x="694" y="16997"/>
                    <a:pt x="-188" y="20184"/>
                    <a:pt x="32" y="20892"/>
                  </a:cubicBezTo>
                  <a:cubicBezTo>
                    <a:pt x="253" y="21600"/>
                    <a:pt x="1575" y="19830"/>
                    <a:pt x="2677" y="18413"/>
                  </a:cubicBezTo>
                  <a:cubicBezTo>
                    <a:pt x="3779" y="16997"/>
                    <a:pt x="4661" y="15934"/>
                    <a:pt x="5543" y="14872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47" name="Ligne"/>
            <p:cNvSpPr/>
            <p:nvPr/>
          </p:nvSpPr>
          <p:spPr>
            <a:xfrm>
              <a:off x="8" y="3872996"/>
              <a:ext cx="840067" cy="57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531" extrusionOk="0">
                  <a:moveTo>
                    <a:pt x="20461" y="850"/>
                  </a:moveTo>
                  <a:cubicBezTo>
                    <a:pt x="19000" y="2229"/>
                    <a:pt x="17539" y="3608"/>
                    <a:pt x="16704" y="4986"/>
                  </a:cubicBezTo>
                  <a:cubicBezTo>
                    <a:pt x="15870" y="6365"/>
                    <a:pt x="15661" y="7744"/>
                    <a:pt x="15817" y="8357"/>
                  </a:cubicBezTo>
                  <a:cubicBezTo>
                    <a:pt x="15974" y="8969"/>
                    <a:pt x="16496" y="8816"/>
                    <a:pt x="17122" y="8050"/>
                  </a:cubicBezTo>
                  <a:cubicBezTo>
                    <a:pt x="17748" y="7284"/>
                    <a:pt x="18478" y="5905"/>
                    <a:pt x="19000" y="4910"/>
                  </a:cubicBezTo>
                  <a:cubicBezTo>
                    <a:pt x="19522" y="3914"/>
                    <a:pt x="19835" y="3301"/>
                    <a:pt x="19783" y="3225"/>
                  </a:cubicBezTo>
                  <a:cubicBezTo>
                    <a:pt x="19730" y="3148"/>
                    <a:pt x="19313" y="3608"/>
                    <a:pt x="18739" y="4450"/>
                  </a:cubicBezTo>
                  <a:cubicBezTo>
                    <a:pt x="18165" y="5293"/>
                    <a:pt x="17435" y="6518"/>
                    <a:pt x="16965" y="7514"/>
                  </a:cubicBezTo>
                  <a:cubicBezTo>
                    <a:pt x="16496" y="8510"/>
                    <a:pt x="16287" y="9276"/>
                    <a:pt x="16391" y="9429"/>
                  </a:cubicBezTo>
                  <a:cubicBezTo>
                    <a:pt x="16496" y="9582"/>
                    <a:pt x="16913" y="9122"/>
                    <a:pt x="17383" y="8127"/>
                  </a:cubicBezTo>
                  <a:cubicBezTo>
                    <a:pt x="17852" y="7131"/>
                    <a:pt x="18374" y="5599"/>
                    <a:pt x="18687" y="4450"/>
                  </a:cubicBezTo>
                  <a:cubicBezTo>
                    <a:pt x="19000" y="3301"/>
                    <a:pt x="19104" y="2535"/>
                    <a:pt x="18948" y="2382"/>
                  </a:cubicBezTo>
                  <a:cubicBezTo>
                    <a:pt x="18791" y="2229"/>
                    <a:pt x="18374" y="2688"/>
                    <a:pt x="17591" y="4067"/>
                  </a:cubicBezTo>
                  <a:cubicBezTo>
                    <a:pt x="16809" y="5446"/>
                    <a:pt x="15661" y="7744"/>
                    <a:pt x="15035" y="9276"/>
                  </a:cubicBezTo>
                  <a:cubicBezTo>
                    <a:pt x="14409" y="10808"/>
                    <a:pt x="14304" y="11574"/>
                    <a:pt x="14513" y="11880"/>
                  </a:cubicBezTo>
                  <a:cubicBezTo>
                    <a:pt x="14722" y="12186"/>
                    <a:pt x="15243" y="12033"/>
                    <a:pt x="15243" y="12033"/>
                  </a:cubicBezTo>
                  <a:cubicBezTo>
                    <a:pt x="15243" y="12033"/>
                    <a:pt x="14722" y="12186"/>
                    <a:pt x="14148" y="12569"/>
                  </a:cubicBezTo>
                  <a:cubicBezTo>
                    <a:pt x="13574" y="12952"/>
                    <a:pt x="12948" y="13565"/>
                    <a:pt x="12896" y="13795"/>
                  </a:cubicBezTo>
                  <a:cubicBezTo>
                    <a:pt x="12843" y="14025"/>
                    <a:pt x="13365" y="13871"/>
                    <a:pt x="13887" y="13565"/>
                  </a:cubicBezTo>
                  <a:cubicBezTo>
                    <a:pt x="14409" y="13259"/>
                    <a:pt x="14930" y="12799"/>
                    <a:pt x="15348" y="12263"/>
                  </a:cubicBezTo>
                  <a:cubicBezTo>
                    <a:pt x="15765" y="11727"/>
                    <a:pt x="16078" y="11114"/>
                    <a:pt x="15974" y="10731"/>
                  </a:cubicBezTo>
                  <a:cubicBezTo>
                    <a:pt x="15870" y="10348"/>
                    <a:pt x="15348" y="10195"/>
                    <a:pt x="14826" y="10195"/>
                  </a:cubicBezTo>
                  <a:cubicBezTo>
                    <a:pt x="14304" y="10195"/>
                    <a:pt x="13783" y="10348"/>
                    <a:pt x="13261" y="11114"/>
                  </a:cubicBezTo>
                  <a:cubicBezTo>
                    <a:pt x="12739" y="11880"/>
                    <a:pt x="12217" y="13259"/>
                    <a:pt x="11435" y="14408"/>
                  </a:cubicBezTo>
                  <a:cubicBezTo>
                    <a:pt x="10652" y="15557"/>
                    <a:pt x="9609" y="16476"/>
                    <a:pt x="8826" y="17165"/>
                  </a:cubicBezTo>
                  <a:cubicBezTo>
                    <a:pt x="8043" y="17854"/>
                    <a:pt x="7522" y="18314"/>
                    <a:pt x="7157" y="18927"/>
                  </a:cubicBezTo>
                  <a:cubicBezTo>
                    <a:pt x="6791" y="19540"/>
                    <a:pt x="6583" y="20305"/>
                    <a:pt x="6478" y="20305"/>
                  </a:cubicBezTo>
                  <a:cubicBezTo>
                    <a:pt x="6374" y="20305"/>
                    <a:pt x="6374" y="19540"/>
                    <a:pt x="7000" y="18391"/>
                  </a:cubicBezTo>
                  <a:cubicBezTo>
                    <a:pt x="7626" y="17242"/>
                    <a:pt x="8878" y="15710"/>
                    <a:pt x="9713" y="14637"/>
                  </a:cubicBezTo>
                  <a:cubicBezTo>
                    <a:pt x="10548" y="13565"/>
                    <a:pt x="10965" y="12952"/>
                    <a:pt x="10965" y="12952"/>
                  </a:cubicBezTo>
                  <a:cubicBezTo>
                    <a:pt x="10965" y="12952"/>
                    <a:pt x="10548" y="13565"/>
                    <a:pt x="10183" y="14178"/>
                  </a:cubicBezTo>
                  <a:cubicBezTo>
                    <a:pt x="9817" y="14791"/>
                    <a:pt x="9504" y="15403"/>
                    <a:pt x="9191" y="16016"/>
                  </a:cubicBezTo>
                  <a:cubicBezTo>
                    <a:pt x="8878" y="16629"/>
                    <a:pt x="8565" y="17242"/>
                    <a:pt x="8565" y="17242"/>
                  </a:cubicBezTo>
                  <a:cubicBezTo>
                    <a:pt x="8565" y="17242"/>
                    <a:pt x="8878" y="16629"/>
                    <a:pt x="9400" y="15480"/>
                  </a:cubicBezTo>
                  <a:cubicBezTo>
                    <a:pt x="9922" y="14331"/>
                    <a:pt x="10652" y="12646"/>
                    <a:pt x="11174" y="11497"/>
                  </a:cubicBezTo>
                  <a:cubicBezTo>
                    <a:pt x="11696" y="10348"/>
                    <a:pt x="12009" y="9735"/>
                    <a:pt x="12374" y="9659"/>
                  </a:cubicBezTo>
                  <a:cubicBezTo>
                    <a:pt x="12739" y="9582"/>
                    <a:pt x="13157" y="10042"/>
                    <a:pt x="13574" y="10501"/>
                  </a:cubicBezTo>
                  <a:cubicBezTo>
                    <a:pt x="13991" y="10961"/>
                    <a:pt x="14409" y="11420"/>
                    <a:pt x="15087" y="11420"/>
                  </a:cubicBezTo>
                  <a:cubicBezTo>
                    <a:pt x="15765" y="11420"/>
                    <a:pt x="16704" y="10961"/>
                    <a:pt x="17383" y="10501"/>
                  </a:cubicBezTo>
                  <a:cubicBezTo>
                    <a:pt x="18061" y="10042"/>
                    <a:pt x="18478" y="9582"/>
                    <a:pt x="18426" y="9352"/>
                  </a:cubicBezTo>
                  <a:cubicBezTo>
                    <a:pt x="18374" y="9122"/>
                    <a:pt x="17852" y="9122"/>
                    <a:pt x="17330" y="9199"/>
                  </a:cubicBezTo>
                  <a:cubicBezTo>
                    <a:pt x="16809" y="9276"/>
                    <a:pt x="16287" y="9429"/>
                    <a:pt x="15765" y="9505"/>
                  </a:cubicBezTo>
                  <a:cubicBezTo>
                    <a:pt x="15243" y="9582"/>
                    <a:pt x="14722" y="9582"/>
                    <a:pt x="14252" y="9812"/>
                  </a:cubicBezTo>
                  <a:cubicBezTo>
                    <a:pt x="13783" y="10042"/>
                    <a:pt x="13365" y="10501"/>
                    <a:pt x="13417" y="10654"/>
                  </a:cubicBezTo>
                  <a:cubicBezTo>
                    <a:pt x="13470" y="10808"/>
                    <a:pt x="13991" y="10654"/>
                    <a:pt x="14617" y="10042"/>
                  </a:cubicBezTo>
                  <a:cubicBezTo>
                    <a:pt x="15243" y="9429"/>
                    <a:pt x="15974" y="8357"/>
                    <a:pt x="16652" y="7208"/>
                  </a:cubicBezTo>
                  <a:cubicBezTo>
                    <a:pt x="17330" y="6059"/>
                    <a:pt x="17957" y="4833"/>
                    <a:pt x="18009" y="4450"/>
                  </a:cubicBezTo>
                  <a:cubicBezTo>
                    <a:pt x="18061" y="4067"/>
                    <a:pt x="17539" y="4527"/>
                    <a:pt x="16861" y="5369"/>
                  </a:cubicBezTo>
                  <a:cubicBezTo>
                    <a:pt x="16183" y="6212"/>
                    <a:pt x="15348" y="7437"/>
                    <a:pt x="14774" y="8357"/>
                  </a:cubicBezTo>
                  <a:cubicBezTo>
                    <a:pt x="14200" y="9276"/>
                    <a:pt x="13887" y="9888"/>
                    <a:pt x="13991" y="10118"/>
                  </a:cubicBezTo>
                  <a:cubicBezTo>
                    <a:pt x="14096" y="10348"/>
                    <a:pt x="14617" y="10195"/>
                    <a:pt x="15035" y="9812"/>
                  </a:cubicBezTo>
                  <a:cubicBezTo>
                    <a:pt x="15452" y="9429"/>
                    <a:pt x="15765" y="8816"/>
                    <a:pt x="16078" y="7820"/>
                  </a:cubicBezTo>
                  <a:cubicBezTo>
                    <a:pt x="16391" y="6825"/>
                    <a:pt x="16704" y="5446"/>
                    <a:pt x="16600" y="4986"/>
                  </a:cubicBezTo>
                  <a:cubicBezTo>
                    <a:pt x="16496" y="4527"/>
                    <a:pt x="15974" y="4986"/>
                    <a:pt x="15557" y="5522"/>
                  </a:cubicBezTo>
                  <a:cubicBezTo>
                    <a:pt x="15139" y="6059"/>
                    <a:pt x="14826" y="6671"/>
                    <a:pt x="14513" y="7284"/>
                  </a:cubicBezTo>
                  <a:cubicBezTo>
                    <a:pt x="14200" y="7897"/>
                    <a:pt x="13887" y="8510"/>
                    <a:pt x="13939" y="9046"/>
                  </a:cubicBezTo>
                  <a:cubicBezTo>
                    <a:pt x="13991" y="9582"/>
                    <a:pt x="14409" y="10042"/>
                    <a:pt x="14930" y="9812"/>
                  </a:cubicBezTo>
                  <a:cubicBezTo>
                    <a:pt x="15452" y="9582"/>
                    <a:pt x="16078" y="8663"/>
                    <a:pt x="17070" y="7131"/>
                  </a:cubicBezTo>
                  <a:cubicBezTo>
                    <a:pt x="18061" y="5599"/>
                    <a:pt x="19417" y="3454"/>
                    <a:pt x="20252" y="2076"/>
                  </a:cubicBezTo>
                  <a:cubicBezTo>
                    <a:pt x="21087" y="697"/>
                    <a:pt x="21400" y="84"/>
                    <a:pt x="21348" y="8"/>
                  </a:cubicBezTo>
                  <a:cubicBezTo>
                    <a:pt x="21296" y="-69"/>
                    <a:pt x="20878" y="391"/>
                    <a:pt x="20096" y="1463"/>
                  </a:cubicBezTo>
                  <a:cubicBezTo>
                    <a:pt x="19313" y="2535"/>
                    <a:pt x="18165" y="4220"/>
                    <a:pt x="17383" y="5369"/>
                  </a:cubicBezTo>
                  <a:cubicBezTo>
                    <a:pt x="16600" y="6518"/>
                    <a:pt x="16183" y="7131"/>
                    <a:pt x="15609" y="7744"/>
                  </a:cubicBezTo>
                  <a:cubicBezTo>
                    <a:pt x="15035" y="8357"/>
                    <a:pt x="14304" y="8969"/>
                    <a:pt x="14148" y="8969"/>
                  </a:cubicBezTo>
                  <a:cubicBezTo>
                    <a:pt x="13991" y="8969"/>
                    <a:pt x="14409" y="8357"/>
                    <a:pt x="14826" y="7820"/>
                  </a:cubicBezTo>
                  <a:cubicBezTo>
                    <a:pt x="15243" y="7284"/>
                    <a:pt x="15661" y="6825"/>
                    <a:pt x="16130" y="6442"/>
                  </a:cubicBezTo>
                  <a:cubicBezTo>
                    <a:pt x="16600" y="6059"/>
                    <a:pt x="17122" y="5752"/>
                    <a:pt x="17122" y="5829"/>
                  </a:cubicBezTo>
                  <a:cubicBezTo>
                    <a:pt x="17122" y="5905"/>
                    <a:pt x="16600" y="6365"/>
                    <a:pt x="15661" y="7208"/>
                  </a:cubicBezTo>
                  <a:cubicBezTo>
                    <a:pt x="14722" y="8050"/>
                    <a:pt x="13365" y="9276"/>
                    <a:pt x="12165" y="10425"/>
                  </a:cubicBezTo>
                  <a:cubicBezTo>
                    <a:pt x="10965" y="11574"/>
                    <a:pt x="9922" y="12646"/>
                    <a:pt x="9296" y="13565"/>
                  </a:cubicBezTo>
                  <a:cubicBezTo>
                    <a:pt x="8670" y="14484"/>
                    <a:pt x="8461" y="15250"/>
                    <a:pt x="8252" y="16016"/>
                  </a:cubicBezTo>
                  <a:cubicBezTo>
                    <a:pt x="8043" y="16782"/>
                    <a:pt x="7835" y="17548"/>
                    <a:pt x="7783" y="17548"/>
                  </a:cubicBezTo>
                  <a:cubicBezTo>
                    <a:pt x="7730" y="17548"/>
                    <a:pt x="7835" y="16782"/>
                    <a:pt x="8096" y="16093"/>
                  </a:cubicBezTo>
                  <a:cubicBezTo>
                    <a:pt x="8357" y="15403"/>
                    <a:pt x="8774" y="14791"/>
                    <a:pt x="9296" y="13871"/>
                  </a:cubicBezTo>
                  <a:cubicBezTo>
                    <a:pt x="9817" y="12952"/>
                    <a:pt x="10443" y="11727"/>
                    <a:pt x="10496" y="11344"/>
                  </a:cubicBezTo>
                  <a:cubicBezTo>
                    <a:pt x="10548" y="10961"/>
                    <a:pt x="10026" y="11420"/>
                    <a:pt x="9296" y="12569"/>
                  </a:cubicBezTo>
                  <a:cubicBezTo>
                    <a:pt x="8565" y="13718"/>
                    <a:pt x="7626" y="15557"/>
                    <a:pt x="7000" y="16859"/>
                  </a:cubicBezTo>
                  <a:cubicBezTo>
                    <a:pt x="6374" y="18161"/>
                    <a:pt x="6061" y="18927"/>
                    <a:pt x="6165" y="19080"/>
                  </a:cubicBezTo>
                  <a:cubicBezTo>
                    <a:pt x="6270" y="19233"/>
                    <a:pt x="6791" y="18774"/>
                    <a:pt x="7261" y="18237"/>
                  </a:cubicBezTo>
                  <a:cubicBezTo>
                    <a:pt x="7730" y="17701"/>
                    <a:pt x="8148" y="17088"/>
                    <a:pt x="8513" y="16476"/>
                  </a:cubicBezTo>
                  <a:cubicBezTo>
                    <a:pt x="8878" y="15863"/>
                    <a:pt x="9191" y="15250"/>
                    <a:pt x="9087" y="14867"/>
                  </a:cubicBezTo>
                  <a:cubicBezTo>
                    <a:pt x="8983" y="14484"/>
                    <a:pt x="8461" y="14331"/>
                    <a:pt x="8043" y="14561"/>
                  </a:cubicBezTo>
                  <a:cubicBezTo>
                    <a:pt x="7626" y="14791"/>
                    <a:pt x="7313" y="15403"/>
                    <a:pt x="7052" y="16323"/>
                  </a:cubicBezTo>
                  <a:cubicBezTo>
                    <a:pt x="6791" y="17242"/>
                    <a:pt x="6583" y="18467"/>
                    <a:pt x="6687" y="18850"/>
                  </a:cubicBezTo>
                  <a:cubicBezTo>
                    <a:pt x="6791" y="19233"/>
                    <a:pt x="7209" y="18774"/>
                    <a:pt x="7730" y="17854"/>
                  </a:cubicBezTo>
                  <a:cubicBezTo>
                    <a:pt x="8252" y="16935"/>
                    <a:pt x="8878" y="15557"/>
                    <a:pt x="9296" y="14484"/>
                  </a:cubicBezTo>
                  <a:cubicBezTo>
                    <a:pt x="9713" y="13412"/>
                    <a:pt x="9922" y="12646"/>
                    <a:pt x="9765" y="12186"/>
                  </a:cubicBezTo>
                  <a:cubicBezTo>
                    <a:pt x="9609" y="11727"/>
                    <a:pt x="9087" y="11574"/>
                    <a:pt x="8670" y="11803"/>
                  </a:cubicBezTo>
                  <a:cubicBezTo>
                    <a:pt x="8252" y="12033"/>
                    <a:pt x="7939" y="12646"/>
                    <a:pt x="7626" y="13335"/>
                  </a:cubicBezTo>
                  <a:cubicBezTo>
                    <a:pt x="7313" y="14025"/>
                    <a:pt x="7000" y="14791"/>
                    <a:pt x="6739" y="15786"/>
                  </a:cubicBezTo>
                  <a:cubicBezTo>
                    <a:pt x="6478" y="16782"/>
                    <a:pt x="6270" y="18008"/>
                    <a:pt x="6426" y="18544"/>
                  </a:cubicBezTo>
                  <a:cubicBezTo>
                    <a:pt x="6583" y="19080"/>
                    <a:pt x="7104" y="18927"/>
                    <a:pt x="7678" y="18161"/>
                  </a:cubicBezTo>
                  <a:cubicBezTo>
                    <a:pt x="8252" y="17395"/>
                    <a:pt x="8878" y="16016"/>
                    <a:pt x="9348" y="15020"/>
                  </a:cubicBezTo>
                  <a:cubicBezTo>
                    <a:pt x="9817" y="14025"/>
                    <a:pt x="10130" y="13412"/>
                    <a:pt x="10443" y="12799"/>
                  </a:cubicBezTo>
                  <a:cubicBezTo>
                    <a:pt x="10757" y="12186"/>
                    <a:pt x="11070" y="11574"/>
                    <a:pt x="10965" y="11191"/>
                  </a:cubicBezTo>
                  <a:cubicBezTo>
                    <a:pt x="10861" y="10808"/>
                    <a:pt x="10339" y="10654"/>
                    <a:pt x="9922" y="10884"/>
                  </a:cubicBezTo>
                  <a:cubicBezTo>
                    <a:pt x="9504" y="11114"/>
                    <a:pt x="9191" y="11727"/>
                    <a:pt x="8774" y="12722"/>
                  </a:cubicBezTo>
                  <a:cubicBezTo>
                    <a:pt x="8357" y="13718"/>
                    <a:pt x="7835" y="15097"/>
                    <a:pt x="7417" y="16246"/>
                  </a:cubicBezTo>
                  <a:cubicBezTo>
                    <a:pt x="7000" y="17395"/>
                    <a:pt x="6687" y="18314"/>
                    <a:pt x="6322" y="19003"/>
                  </a:cubicBezTo>
                  <a:cubicBezTo>
                    <a:pt x="5957" y="19693"/>
                    <a:pt x="5539" y="20152"/>
                    <a:pt x="5070" y="20459"/>
                  </a:cubicBezTo>
                  <a:cubicBezTo>
                    <a:pt x="4600" y="20765"/>
                    <a:pt x="4078" y="20918"/>
                    <a:pt x="4026" y="20688"/>
                  </a:cubicBezTo>
                  <a:cubicBezTo>
                    <a:pt x="3974" y="20459"/>
                    <a:pt x="4391" y="19846"/>
                    <a:pt x="5017" y="19233"/>
                  </a:cubicBezTo>
                  <a:cubicBezTo>
                    <a:pt x="5643" y="18620"/>
                    <a:pt x="6478" y="18008"/>
                    <a:pt x="6635" y="17778"/>
                  </a:cubicBezTo>
                  <a:cubicBezTo>
                    <a:pt x="6791" y="17548"/>
                    <a:pt x="6270" y="17701"/>
                    <a:pt x="5748" y="18008"/>
                  </a:cubicBezTo>
                  <a:cubicBezTo>
                    <a:pt x="5226" y="18314"/>
                    <a:pt x="4704" y="18774"/>
                    <a:pt x="4183" y="19233"/>
                  </a:cubicBezTo>
                  <a:cubicBezTo>
                    <a:pt x="3661" y="19693"/>
                    <a:pt x="3139" y="20152"/>
                    <a:pt x="3139" y="20305"/>
                  </a:cubicBezTo>
                  <a:cubicBezTo>
                    <a:pt x="3139" y="20459"/>
                    <a:pt x="3661" y="20305"/>
                    <a:pt x="3661" y="20229"/>
                  </a:cubicBezTo>
                  <a:cubicBezTo>
                    <a:pt x="3661" y="20152"/>
                    <a:pt x="3139" y="20152"/>
                    <a:pt x="2304" y="20305"/>
                  </a:cubicBezTo>
                  <a:cubicBezTo>
                    <a:pt x="1470" y="20459"/>
                    <a:pt x="322" y="20765"/>
                    <a:pt x="61" y="20995"/>
                  </a:cubicBezTo>
                  <a:cubicBezTo>
                    <a:pt x="-200" y="21225"/>
                    <a:pt x="426" y="21378"/>
                    <a:pt x="1052" y="21531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48" name="Ligne"/>
            <p:cNvSpPr/>
            <p:nvPr/>
          </p:nvSpPr>
          <p:spPr>
            <a:xfrm>
              <a:off x="4967550" y="1100176"/>
              <a:ext cx="3091170" cy="1268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61" y="19713"/>
                    <a:pt x="1721" y="17825"/>
                    <a:pt x="2639" y="16078"/>
                  </a:cubicBezTo>
                  <a:cubicBezTo>
                    <a:pt x="3557" y="14330"/>
                    <a:pt x="4532" y="12722"/>
                    <a:pt x="5436" y="11324"/>
                  </a:cubicBezTo>
                  <a:cubicBezTo>
                    <a:pt x="6339" y="9926"/>
                    <a:pt x="7171" y="8738"/>
                    <a:pt x="8118" y="7619"/>
                  </a:cubicBezTo>
                  <a:cubicBezTo>
                    <a:pt x="9065" y="6501"/>
                    <a:pt x="10126" y="5452"/>
                    <a:pt x="11173" y="4718"/>
                  </a:cubicBezTo>
                  <a:cubicBezTo>
                    <a:pt x="12220" y="3984"/>
                    <a:pt x="13253" y="3565"/>
                    <a:pt x="14285" y="3320"/>
                  </a:cubicBezTo>
                  <a:cubicBezTo>
                    <a:pt x="15318" y="3076"/>
                    <a:pt x="16351" y="3006"/>
                    <a:pt x="17269" y="3146"/>
                  </a:cubicBezTo>
                  <a:cubicBezTo>
                    <a:pt x="18186" y="3285"/>
                    <a:pt x="18990" y="3635"/>
                    <a:pt x="19563" y="3810"/>
                  </a:cubicBezTo>
                  <a:cubicBezTo>
                    <a:pt x="20137" y="3984"/>
                    <a:pt x="20481" y="3984"/>
                    <a:pt x="20754" y="3915"/>
                  </a:cubicBezTo>
                  <a:cubicBezTo>
                    <a:pt x="21026" y="3845"/>
                    <a:pt x="21227" y="3705"/>
                    <a:pt x="21371" y="3460"/>
                  </a:cubicBezTo>
                  <a:cubicBezTo>
                    <a:pt x="21514" y="3216"/>
                    <a:pt x="21600" y="2866"/>
                    <a:pt x="21600" y="2377"/>
                  </a:cubicBezTo>
                  <a:cubicBezTo>
                    <a:pt x="21600" y="1887"/>
                    <a:pt x="21514" y="1258"/>
                    <a:pt x="21371" y="839"/>
                  </a:cubicBezTo>
                  <a:cubicBezTo>
                    <a:pt x="21227" y="419"/>
                    <a:pt x="21026" y="210"/>
                    <a:pt x="20825" y="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  <p:sp>
          <p:nvSpPr>
            <p:cNvPr id="249" name="Ligne"/>
            <p:cNvSpPr/>
            <p:nvPr/>
          </p:nvSpPr>
          <p:spPr>
            <a:xfrm>
              <a:off x="5719497" y="-1"/>
              <a:ext cx="184026" cy="70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544" extrusionOk="0">
                  <a:moveTo>
                    <a:pt x="1358" y="3140"/>
                  </a:moveTo>
                  <a:cubicBezTo>
                    <a:pt x="878" y="2512"/>
                    <a:pt x="398" y="1884"/>
                    <a:pt x="158" y="1256"/>
                  </a:cubicBezTo>
                  <a:cubicBezTo>
                    <a:pt x="-82" y="628"/>
                    <a:pt x="-82" y="0"/>
                    <a:pt x="398" y="0"/>
                  </a:cubicBezTo>
                  <a:cubicBezTo>
                    <a:pt x="878" y="0"/>
                    <a:pt x="1838" y="628"/>
                    <a:pt x="2318" y="2574"/>
                  </a:cubicBezTo>
                  <a:cubicBezTo>
                    <a:pt x="2798" y="4521"/>
                    <a:pt x="2798" y="7786"/>
                    <a:pt x="3278" y="10360"/>
                  </a:cubicBezTo>
                  <a:cubicBezTo>
                    <a:pt x="3758" y="12935"/>
                    <a:pt x="4718" y="14819"/>
                    <a:pt x="5198" y="16074"/>
                  </a:cubicBezTo>
                  <a:cubicBezTo>
                    <a:pt x="5678" y="17330"/>
                    <a:pt x="5678" y="17958"/>
                    <a:pt x="6398" y="18649"/>
                  </a:cubicBezTo>
                  <a:cubicBezTo>
                    <a:pt x="7118" y="19340"/>
                    <a:pt x="8558" y="20093"/>
                    <a:pt x="10238" y="20658"/>
                  </a:cubicBezTo>
                  <a:cubicBezTo>
                    <a:pt x="11918" y="21223"/>
                    <a:pt x="13838" y="21600"/>
                    <a:pt x="15758" y="21537"/>
                  </a:cubicBezTo>
                  <a:cubicBezTo>
                    <a:pt x="17678" y="21474"/>
                    <a:pt x="19598" y="20972"/>
                    <a:pt x="21518" y="20470"/>
                  </a:cubicBezTo>
                </a:path>
              </a:pathLst>
            </a:custGeom>
            <a:noFill/>
            <a:ln w="635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25394" tIns="25394" rIns="25394" bIns="25394" numCol="1" anchor="t">
              <a:noAutofit/>
            </a:bodyPr>
            <a:lstStyle/>
            <a:p>
              <a:pPr defTabSz="228600"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550"/>
            </a:p>
          </p:txBody>
        </p:sp>
      </p:grpSp>
      <p:sp>
        <p:nvSpPr>
          <p:cNvPr id="251" name="Dessin"/>
          <p:cNvSpPr/>
          <p:nvPr/>
        </p:nvSpPr>
        <p:spPr>
          <a:xfrm flipV="1">
            <a:off x="7347628" y="7525545"/>
            <a:ext cx="12320" cy="18479"/>
          </a:xfrm>
          <a:prstGeom prst="line">
            <a:avLst/>
          </a:prstGeom>
          <a:ln w="63500" cap="rnd">
            <a:solidFill>
              <a:srgbClr val="FFFFFF"/>
            </a:solidFill>
          </a:ln>
        </p:spPr>
        <p:txBody>
          <a:bodyPr lIns="22854" tIns="22854" rIns="22854" bIns="22854"/>
          <a:lstStyle/>
          <a:p>
            <a:pPr defTabSz="1219169">
              <a:defRPr sz="2200"/>
            </a:pPr>
            <a:endParaRPr sz="1100"/>
          </a:p>
        </p:txBody>
      </p:sp>
      <p:sp>
        <p:nvSpPr>
          <p:cNvPr id="252" name="Lebrun et al 2020, 2021…"/>
          <p:cNvSpPr txBox="1"/>
          <p:nvPr/>
        </p:nvSpPr>
        <p:spPr>
          <a:xfrm>
            <a:off x="10861739" y="6344019"/>
            <a:ext cx="1157356" cy="420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4" tIns="25394" rIns="25394" bIns="25394" anchor="ctr">
            <a:spAutoFit/>
          </a:bodyPr>
          <a:lstStyle/>
          <a:p>
            <a:pPr defTabSz="410765">
              <a:defRPr sz="16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800" dirty="0"/>
              <a:t>Lebrun et al 2020, 2021</a:t>
            </a:r>
          </a:p>
          <a:p>
            <a:pPr defTabSz="410765">
              <a:defRPr sz="16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800" dirty="0"/>
              <a:t>Okuda et al, 2009, 2014</a:t>
            </a:r>
          </a:p>
          <a:p>
            <a:pPr defTabSz="410765">
              <a:defRPr sz="16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800" dirty="0" err="1"/>
              <a:t>Kantarci</a:t>
            </a:r>
            <a:r>
              <a:rPr sz="800" dirty="0"/>
              <a:t> et al, 2016</a:t>
            </a:r>
          </a:p>
        </p:txBody>
      </p:sp>
      <p:sp>
        <p:nvSpPr>
          <p:cNvPr id="253" name="Rectangle"/>
          <p:cNvSpPr/>
          <p:nvPr/>
        </p:nvSpPr>
        <p:spPr>
          <a:xfrm>
            <a:off x="4180946" y="4556133"/>
            <a:ext cx="3662899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54" name="Rectangle"/>
          <p:cNvSpPr/>
          <p:nvPr/>
        </p:nvSpPr>
        <p:spPr>
          <a:xfrm>
            <a:off x="5084434" y="3804101"/>
            <a:ext cx="3662899" cy="7702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55" name="Rectangle"/>
          <p:cNvSpPr/>
          <p:nvPr/>
        </p:nvSpPr>
        <p:spPr>
          <a:xfrm>
            <a:off x="3100030" y="4823881"/>
            <a:ext cx="3662899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56" name="Rectangle"/>
          <p:cNvSpPr/>
          <p:nvPr/>
        </p:nvSpPr>
        <p:spPr>
          <a:xfrm>
            <a:off x="2871964" y="5095597"/>
            <a:ext cx="3662899" cy="4476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257" name="RISC logo.png" descr="RISC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443" y="115648"/>
            <a:ext cx="1353374" cy="593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KM Cohorte RIS (2009 + 2023) 16102023.pdf" descr="KM Cohorte RIS (2009 + 2023) 16102023.pdf"/>
          <p:cNvPicPr>
            <a:picLocks noChangeAspect="1"/>
          </p:cNvPicPr>
          <p:nvPr/>
        </p:nvPicPr>
        <p:blipFill>
          <a:blip r:embed="rId3"/>
          <a:srcRect l="11595" t="10419" r="14998" b="1200"/>
          <a:stretch>
            <a:fillRect/>
          </a:stretch>
        </p:blipFill>
        <p:spPr>
          <a:xfrm>
            <a:off x="402939" y="1471878"/>
            <a:ext cx="7252311" cy="5067524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2 years 19%"/>
          <p:cNvSpPr txBox="1"/>
          <p:nvPr/>
        </p:nvSpPr>
        <p:spPr>
          <a:xfrm>
            <a:off x="1885531" y="5186039"/>
            <a:ext cx="1275134" cy="266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4" tIns="25394" rIns="25394" bIns="25394" anchor="ctr">
            <a:spAutoFit/>
          </a:bodyPr>
          <a:lstStyle>
            <a:lvl1pPr defTabSz="2438337">
              <a:defRPr sz="2800" b="1"/>
            </a:lvl1pPr>
          </a:lstStyle>
          <a:p>
            <a:r>
              <a:rPr sz="1400"/>
              <a:t>2 years 19%</a:t>
            </a:r>
          </a:p>
        </p:txBody>
      </p:sp>
      <p:sp>
        <p:nvSpPr>
          <p:cNvPr id="260" name="5 years 35%"/>
          <p:cNvSpPr txBox="1"/>
          <p:nvPr/>
        </p:nvSpPr>
        <p:spPr>
          <a:xfrm>
            <a:off x="3118580" y="4262008"/>
            <a:ext cx="1275134" cy="266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4" tIns="25394" rIns="25394" bIns="25394" anchor="ctr">
            <a:spAutoFit/>
          </a:bodyPr>
          <a:lstStyle>
            <a:lvl1pPr defTabSz="2438337">
              <a:defRPr sz="2800" b="1"/>
            </a:lvl1pPr>
          </a:lstStyle>
          <a:p>
            <a:r>
              <a:rPr sz="1400"/>
              <a:t>5 years 35%</a:t>
            </a:r>
          </a:p>
        </p:txBody>
      </p:sp>
      <p:sp>
        <p:nvSpPr>
          <p:cNvPr id="261" name="10 years 51.2%"/>
          <p:cNvSpPr txBox="1"/>
          <p:nvPr/>
        </p:nvSpPr>
        <p:spPr>
          <a:xfrm>
            <a:off x="4367356" y="3548601"/>
            <a:ext cx="1663069" cy="266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4" tIns="25394" rIns="25394" bIns="25394" anchor="ctr">
            <a:spAutoFit/>
          </a:bodyPr>
          <a:lstStyle>
            <a:lvl1pPr defTabSz="2438337">
              <a:defRPr sz="2800" b="1"/>
            </a:lvl1pPr>
          </a:lstStyle>
          <a:p>
            <a:r>
              <a:rPr sz="1400"/>
              <a:t>10 years 51.2%</a:t>
            </a:r>
          </a:p>
        </p:txBody>
      </p:sp>
      <p:sp>
        <p:nvSpPr>
          <p:cNvPr id="262" name="10 years 51.2%"/>
          <p:cNvSpPr txBox="1"/>
          <p:nvPr/>
        </p:nvSpPr>
        <p:spPr>
          <a:xfrm>
            <a:off x="6229081" y="2761435"/>
            <a:ext cx="1663069" cy="40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4" tIns="25394" rIns="25394" bIns="25394" anchor="ctr">
            <a:spAutoFit/>
          </a:bodyPr>
          <a:lstStyle/>
          <a:p>
            <a:pPr defTabSz="1219169">
              <a:defRPr sz="2800" b="1"/>
            </a:pPr>
            <a:r>
              <a:rPr sz="1400"/>
              <a:t>15 years 72% </a:t>
            </a:r>
            <a:r>
              <a:rPr sz="900" i="1"/>
              <a:t>(personal data)</a:t>
            </a:r>
          </a:p>
        </p:txBody>
      </p:sp>
      <p:sp>
        <p:nvSpPr>
          <p:cNvPr id="263" name="Christine Lebrun Frenay, International Advisory Committee on Clinical Trial in MS, Barcelona 2023"/>
          <p:cNvSpPr txBox="1"/>
          <p:nvPr/>
        </p:nvSpPr>
        <p:spPr>
          <a:xfrm>
            <a:off x="655743" y="6568585"/>
            <a:ext cx="5928037" cy="18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700" i="1"/>
            </a:lvl1pPr>
          </a:lstStyle>
          <a:p>
            <a:r>
              <a:rPr sz="850" dirty="0"/>
              <a:t>Christine Lebrun </a:t>
            </a:r>
            <a:r>
              <a:rPr sz="850" dirty="0" err="1"/>
              <a:t>Frenay</a:t>
            </a:r>
            <a:r>
              <a:rPr sz="850" dirty="0"/>
              <a:t>, International Advisory Committee on Clinical Trial in MS, Barcelona 2023</a:t>
            </a:r>
          </a:p>
        </p:txBody>
      </p:sp>
      <p:sp>
        <p:nvSpPr>
          <p:cNvPr id="264" name="A majority of patient will evolve to MS 10 years after the first MRI"/>
          <p:cNvSpPr txBox="1"/>
          <p:nvPr/>
        </p:nvSpPr>
        <p:spPr>
          <a:xfrm>
            <a:off x="7065834" y="4622992"/>
            <a:ext cx="5264662" cy="851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4" tIns="25394" rIns="25394" bIns="25394" anchor="ctr">
            <a:spAutoFit/>
          </a:bodyPr>
          <a:lstStyle>
            <a:lvl1pPr defTabSz="355600">
              <a:defRPr sz="5200" b="1" cap="small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2600"/>
              <a:t>The majority of patients will have MS at 10 years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AB6C05-929D-61B3-BF1D-EFEAF701BDD7}"/>
              </a:ext>
            </a:extLst>
          </p:cNvPr>
          <p:cNvSpPr txBox="1"/>
          <p:nvPr/>
        </p:nvSpPr>
        <p:spPr>
          <a:xfrm>
            <a:off x="889000" y="1413005"/>
            <a:ext cx="10642600" cy="3883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Radiologically Isolated Syndrome</a:t>
            </a:r>
            <a:endParaRPr lang="en-GB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i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General Principle</a:t>
            </a:r>
            <a:endParaRPr lang="en-GB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RIS is identified by the incidental discovery of CNS white matter T2-weighted hyperintense foci on MRI highly typical of MS but without clinical symptomatology related to inflammatory demyelination or findings on clinical examination.</a:t>
            </a:r>
            <a:endParaRPr lang="en-GB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i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Recommendations</a:t>
            </a:r>
            <a:endParaRPr lang="en-GB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patients with RIS, fulfilling DIS and DIT is sufficient for diagnosing MS.</a:t>
            </a:r>
            <a:endParaRPr lang="en-GB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patients with RIS, fulfilling DIS and OCB is sufficient for diagnosing MS.</a:t>
            </a:r>
            <a:endParaRPr lang="en-GB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patients with RIS fulfilling DIS, the presence of ≥6 CVS is sufficient for diagnosing MS.</a:t>
            </a:r>
            <a:endParaRPr lang="en-GB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10273-368D-10E7-02C2-73334A75F8B7}"/>
              </a:ext>
            </a:extLst>
          </p:cNvPr>
          <p:cNvSpPr txBox="1"/>
          <p:nvPr/>
        </p:nvSpPr>
        <p:spPr>
          <a:xfrm>
            <a:off x="5977599" y="374636"/>
            <a:ext cx="621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2400" dirty="0">
                <a:latin typeface="+mn-lt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796354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F4623D-0135-12E3-2128-12E3C8F466B0}"/>
              </a:ext>
            </a:extLst>
          </p:cNvPr>
          <p:cNvSpPr/>
          <p:nvPr/>
        </p:nvSpPr>
        <p:spPr>
          <a:xfrm>
            <a:off x="1086678" y="1749287"/>
            <a:ext cx="5009322" cy="16797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5D7F2-7BC5-4206-AB97-435E1BC4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472C4"/>
                </a:solidFill>
                <a:latin typeface="+mn-lt"/>
              </a:rPr>
              <a:t>Proposed Revisions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4FC67-A47A-4FDB-A984-3BB9D94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884"/>
            <a:ext cx="11075126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 is MS in specific situations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 nerve as a fifth topography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is not longer needed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Updated DIS criteria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kFLCs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a tool for diagnosis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criteria for PPMS and RMS diagnosis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of paraclinical evidence to diagnose MS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strict features for confirming diagnosis in individuals over 50 years, or with headache disorders (including migraine), or with vascular disorders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 of CVS and PRLs as optional tools for diagnosis in certain situations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tests (MOG-IgG Ab) for confirming diagnosis in children and adolescents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‒"/>
            </a:pPr>
            <a:endParaRPr lang="en-US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2EEA68-CA9E-07EC-24B6-41E76180BAC5}"/>
              </a:ext>
            </a:extLst>
          </p:cNvPr>
          <p:cNvSpPr txBox="1"/>
          <p:nvPr/>
        </p:nvSpPr>
        <p:spPr>
          <a:xfrm>
            <a:off x="8110329" y="2104164"/>
            <a:ext cx="3392557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Tahoma" panose="020B0604030504040204" pitchFamily="34" charset="0"/>
                <a:ea typeface="Aptos" panose="020B0004020202020204" pitchFamily="34" charset="0"/>
              </a:rPr>
              <a:t>M</a:t>
            </a:r>
            <a:r>
              <a:rPr lang="en-US" sz="2400" dirty="0">
                <a:effectLst/>
                <a:latin typeface="Tahoma" panose="020B0604030504040204" pitchFamily="34" charset="0"/>
                <a:ea typeface="Aptos" panose="020B0004020202020204" pitchFamily="34" charset="0"/>
              </a:rPr>
              <a:t>ore easily and widely applicable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9694C4-EA44-53EF-A99E-359CE6335472}"/>
              </a:ext>
            </a:extLst>
          </p:cNvPr>
          <p:cNvCxnSpPr>
            <a:cxnSpLocks/>
          </p:cNvCxnSpPr>
          <p:nvPr/>
        </p:nvCxnSpPr>
        <p:spPr>
          <a:xfrm>
            <a:off x="6096000" y="2552065"/>
            <a:ext cx="2014329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743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0">
            <a:extLst>
              <a:ext uri="{FF2B5EF4-FFF2-40B4-BE49-F238E27FC236}">
                <a16:creationId xmlns:a16="http://schemas.microsoft.com/office/drawing/2014/main" id="{425A7B93-66FE-E84B-E72D-74BBCA1F6008}"/>
              </a:ext>
            </a:extLst>
          </p:cNvPr>
          <p:cNvSpPr txBox="1">
            <a:spLocks/>
          </p:cNvSpPr>
          <p:nvPr/>
        </p:nvSpPr>
        <p:spPr>
          <a:xfrm>
            <a:off x="191344" y="1417981"/>
            <a:ext cx="5207311" cy="4903305"/>
          </a:xfrm>
          <a:prstGeom prst="rect">
            <a:avLst/>
          </a:prstGeom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neuritis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represents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manifestation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MS in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25-35% </a:t>
            </a:r>
            <a:r>
              <a:rPr kumimoji="0" lang="es-E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CIS </a:t>
            </a:r>
            <a:r>
              <a:rPr kumimoji="0" lang="es-E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</a:t>
            </a:r>
            <a:endParaRPr kumimoji="0" lang="en-IE" sz="15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rates </a:t>
            </a:r>
            <a:r>
              <a:rPr kumimoji="0" lang="en-I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 nerve involvement</a:t>
            </a:r>
            <a:r>
              <a:rPr kumimoji="0" lang="en-I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have been reported in established MS patients, 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</a:t>
            </a:r>
            <a:r>
              <a:rPr kumimoji="0" lang="en-I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</a:t>
            </a:r>
            <a:r>
              <a:rPr kumimoji="0" lang="en-I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used, and MS 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 duration </a:t>
            </a:r>
            <a:r>
              <a:rPr kumimoji="0" lang="en-I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(ranging from 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72.7% </a:t>
            </a:r>
            <a:r>
              <a:rPr kumimoji="0" lang="en-I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 </a:t>
            </a:r>
            <a:r>
              <a:rPr kumimoji="0" lang="en-I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eyes with 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 history of ON</a:t>
            </a:r>
            <a:r>
              <a:rPr kumimoji="0" lang="en-I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from 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8.8%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72% </a:t>
            </a:r>
            <a:r>
              <a:rPr kumimoji="0" lang="en-I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asymptomatic</a:t>
            </a:r>
            <a:r>
              <a:rPr kumimoji="0" lang="en-I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eyes)</a:t>
            </a:r>
            <a:endParaRPr kumimoji="0" lang="es-ES" sz="1500" b="0" i="0" u="none" strike="noStrike" kern="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Involvement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nerve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be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assesed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MRI, VEP 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Considerable evidence supports the minimal threshold of at least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lesion in at least 2 out of the 5 topographies after including the optic nerve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(Brownlee WJ et al.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Neurology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2018; Vidal-Jordana A et al.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Neurology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2021;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Bsteh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 et al.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Neurology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2023; Vidal-Jordana A et al. </a:t>
            </a:r>
            <a:r>
              <a:rPr kumimoji="0" lang="es-E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Neurology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r>
              <a:rPr kumimoji="0" lang="en-US" sz="1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I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142D76-92F0-8179-F5C0-76F50D12E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655" y="1219199"/>
            <a:ext cx="6602001" cy="475867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3DD43A-0419-5CC7-2B40-CB038F975BBF}"/>
              </a:ext>
            </a:extLst>
          </p:cNvPr>
          <p:cNvSpPr txBox="1"/>
          <p:nvPr/>
        </p:nvSpPr>
        <p:spPr>
          <a:xfrm>
            <a:off x="7334612" y="6444014"/>
            <a:ext cx="4666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Vidal-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Jordana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 et al. Mult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Scler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 J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57A17A-31DA-07CF-2C78-6960E97D9E34}"/>
              </a:ext>
            </a:extLst>
          </p:cNvPr>
          <p:cNvSpPr txBox="1"/>
          <p:nvPr/>
        </p:nvSpPr>
        <p:spPr>
          <a:xfrm>
            <a:off x="516835" y="15237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 nerve as a fifth topography</a:t>
            </a:r>
          </a:p>
        </p:txBody>
      </p:sp>
    </p:spTree>
    <p:extLst>
      <p:ext uri="{BB962C8B-B14F-4D97-AF65-F5344CB8AC3E}">
        <p14:creationId xmlns:p14="http://schemas.microsoft.com/office/powerpoint/2010/main" val="172204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381870-8D66-7A5F-2787-7D0FD68333D1}"/>
              </a:ext>
            </a:extLst>
          </p:cNvPr>
          <p:cNvSpPr txBox="1"/>
          <p:nvPr/>
        </p:nvSpPr>
        <p:spPr>
          <a:xfrm>
            <a:off x="5977599" y="374636"/>
            <a:ext cx="621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+mn-cs"/>
              </a:rPr>
              <a:t>2024 revisions of the McDonald criteria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DFC7D-0FAF-6451-D960-8AFFF57C2278}"/>
              </a:ext>
            </a:extLst>
          </p:cNvPr>
          <p:cNvSpPr txBox="1"/>
          <p:nvPr/>
        </p:nvSpPr>
        <p:spPr>
          <a:xfrm>
            <a:off x="419100" y="1104900"/>
            <a:ext cx="11772900" cy="4911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Principles and recommendations regarding the visual system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General Principles and Recommendations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optic nerve may serve as a 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fifth anatomical location to demonstrate DIS 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no better explanation exists for optic nerve pathology.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itchFamily="2" charset="2"/>
              <a:buChar char="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One or more typical short segment intrinsic optic nerve lesions with no better explanation (including no prominent chiasmal involvement,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perineuritis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or longitudinally extensive lesion) identified by 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MRI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may serve as evidence of optic nerve involvement to demonstrate DIS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600"/>
              </a:spcAft>
            </a:pP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itchFamily="2" charset="2"/>
              <a:buChar char="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 abnormal peak time using a full field pattern reversal 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visual evoked potential 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(significant interocular asymmetry or p100 peak time above upper limit of normal with no better explanation) may serve as evidence of optic nerve involvement to demonstrate DIS. 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600"/>
              </a:spcAft>
            </a:pP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itchFamily="2" charset="2"/>
              <a:buChar char="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 abnormal 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OCT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(significant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ppRNFL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or GCIPL interocular thickness asymmetry, or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ppRNFL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or GCIPL thicknesses below lower limits of normal, with no better explanation) may serve as evidence of optic nerve involvement to demonstrate DIS.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95198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1816101" y="862562"/>
            <a:ext cx="9252252" cy="5898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sz="2000" b="1" dirty="0"/>
              <a:t>Demographical data and survival estimates to DIT</a:t>
            </a:r>
          </a:p>
        </p:txBody>
      </p:sp>
      <p:graphicFrame>
        <p:nvGraphicFramePr>
          <p:cNvPr id="2" name="Tau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44417"/>
              </p:ext>
            </p:extLst>
          </p:nvPr>
        </p:nvGraphicFramePr>
        <p:xfrm>
          <a:off x="1816101" y="1373379"/>
          <a:ext cx="5252958" cy="4532488"/>
        </p:xfrm>
        <a:graphic>
          <a:graphicData uri="http://schemas.openxmlformats.org/drawingml/2006/table">
            <a:tbl>
              <a:tblPr firstRow="1" bandRow="1"/>
              <a:tblGrid>
                <a:gridCol w="3451467">
                  <a:extLst>
                    <a:ext uri="{9D8B030D-6E8A-4147-A177-3AD203B41FA5}">
                      <a16:colId xmlns:a16="http://schemas.microsoft.com/office/drawing/2014/main" val="3923707747"/>
                    </a:ext>
                  </a:extLst>
                </a:gridCol>
                <a:gridCol w="1801491">
                  <a:extLst>
                    <a:ext uri="{9D8B030D-6E8A-4147-A177-3AD203B41FA5}">
                      <a16:colId xmlns:a16="http://schemas.microsoft.com/office/drawing/2014/main" val="309380318"/>
                    </a:ext>
                  </a:extLst>
                </a:gridCol>
              </a:tblGrid>
              <a:tr h="410785">
                <a:tc>
                  <a:txBody>
                    <a:bodyPr/>
                    <a:lstStyle/>
                    <a:p>
                      <a:pPr algn="ctr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Characteristic</a:t>
                      </a:r>
                      <a:endParaRPr lang="en-A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en-A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4379252"/>
                  </a:ext>
                </a:extLst>
              </a:tr>
              <a:tr h="607737">
                <a:tc>
                  <a:txBody>
                    <a:bodyPr/>
                    <a:lstStyle/>
                    <a:p>
                      <a:pPr algn="l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Sex</a:t>
                      </a:r>
                      <a:r>
                        <a:rPr lang="en-AU" sz="1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n (%)</a:t>
                      </a:r>
                    </a:p>
                    <a:p>
                      <a:pPr algn="l"/>
                      <a:r>
                        <a:rPr lang="en-AU" sz="1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Female</a:t>
                      </a:r>
                    </a:p>
                    <a:p>
                      <a:pPr algn="l"/>
                      <a:r>
                        <a:rPr lang="en-AU" sz="1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Male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u="none" strike="noStrike" cap="none" spc="0" baseline="0" dirty="0">
                        <a:ln>
                          <a:noFill/>
                        </a:ln>
                        <a:effectLst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ahoma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2,092 (68%)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987 (32%)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57374"/>
                  </a:ext>
                </a:extLst>
              </a:tr>
              <a:tr h="272703">
                <a:tc>
                  <a:txBody>
                    <a:bodyPr/>
                    <a:lstStyle/>
                    <a:p>
                      <a:pPr algn="l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Age at CIS, years (SD)</a:t>
                      </a:r>
                      <a:endParaRPr lang="en-A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31.56 (7.88)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07737"/>
                  </a:ext>
                </a:extLst>
              </a:tr>
              <a:tr h="776553">
                <a:tc>
                  <a:txBody>
                    <a:bodyPr/>
                    <a:lstStyle/>
                    <a:p>
                      <a:pPr algn="l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Baseline number of T2 lesions, n (%)</a:t>
                      </a:r>
                      <a:endParaRPr lang="en-AU" sz="1000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</a:t>
                      </a:r>
                      <a:r>
                        <a:rPr lang="en-AU" sz="1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8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1-3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4-8</a:t>
                      </a:r>
                      <a:endParaRPr lang="en-AU" sz="1000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u="none" strike="noStrike" cap="none" spc="0" baseline="0" dirty="0">
                        <a:ln>
                          <a:noFill/>
                        </a:ln>
                        <a:effectLst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ahoma"/>
                      </a:endParaRPr>
                    </a:p>
                    <a:p>
                      <a:pPr algn="ctr"/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2,242 (73%)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266 (8.7%)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545 (18%)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124090"/>
                  </a:ext>
                </a:extLst>
              </a:tr>
              <a:tr h="270105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AU" sz="1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Presence of CSF-restricted OB, n (%)</a:t>
                      </a:r>
                      <a:r>
                        <a:rPr lang="en-AU" sz="10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  <a:endParaRPr lang="en-AU" sz="1000" b="1" baseline="30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290 (78%)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760323"/>
                  </a:ext>
                </a:extLst>
              </a:tr>
              <a:tr h="270105">
                <a:tc>
                  <a:txBody>
                    <a:bodyPr/>
                    <a:lstStyle/>
                    <a:p>
                      <a:pPr algn="l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Baseline EDSS,</a:t>
                      </a:r>
                      <a:r>
                        <a:rPr lang="en-AU" sz="1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median (IQR)</a:t>
                      </a:r>
                      <a:endParaRPr lang="en-A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1.50 (1.00, 2.00)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63888"/>
                  </a:ext>
                </a:extLst>
              </a:tr>
              <a:tr h="270105">
                <a:tc>
                  <a:txBody>
                    <a:bodyPr/>
                    <a:lstStyle/>
                    <a:p>
                      <a:pPr algn="l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Last EDSS, median (IQR)</a:t>
                      </a:r>
                      <a:endParaRPr lang="en-A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1.50 (1.00, 2.00)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368297"/>
                  </a:ext>
                </a:extLst>
              </a:tr>
              <a:tr h="270105">
                <a:tc>
                  <a:txBody>
                    <a:bodyPr/>
                    <a:lstStyle/>
                    <a:p>
                      <a:pPr algn="l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Follow-up</a:t>
                      </a:r>
                      <a:r>
                        <a:rPr lang="en-AU" sz="1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years, median (IQR)</a:t>
                      </a:r>
                      <a:endParaRPr lang="en-AU" sz="1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2.66 (1.58, 5.05)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0865"/>
                  </a:ext>
                </a:extLst>
              </a:tr>
              <a:tr h="776553">
                <a:tc>
                  <a:txBody>
                    <a:bodyPr/>
                    <a:lstStyle/>
                    <a:p>
                      <a:pPr algn="l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Dissemination</a:t>
                      </a:r>
                      <a:r>
                        <a:rPr lang="en-AU" sz="1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in time</a:t>
                      </a:r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n (%)</a:t>
                      </a:r>
                    </a:p>
                    <a:p>
                      <a:pPr algn="l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By CDMS</a:t>
                      </a:r>
                    </a:p>
                    <a:p>
                      <a:pPr algn="l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By New T2 or Gd-enhancing</a:t>
                      </a:r>
                      <a:r>
                        <a:rPr lang="en-AU" sz="1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lesions</a:t>
                      </a:r>
                    </a:p>
                    <a:p>
                      <a:pPr algn="l"/>
                      <a:r>
                        <a:rPr lang="en-AU" sz="100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Combined</a:t>
                      </a:r>
                      <a:endParaRPr lang="en-AU" sz="10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u="none" strike="noStrike" cap="none" spc="0" baseline="0" dirty="0">
                        <a:ln>
                          <a:noFill/>
                        </a:ln>
                        <a:effectLst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ahoma"/>
                      </a:endParaRPr>
                    </a:p>
                    <a:p>
                      <a:pPr algn="ctr"/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1,080 (35%)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2,456 (80%)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2,586 (84%)</a:t>
                      </a:r>
                      <a:endParaRPr lang="en-AU" sz="10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845011"/>
                  </a:ext>
                </a:extLst>
              </a:tr>
              <a:tr h="6077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Dissemination in space</a:t>
                      </a:r>
                      <a:r>
                        <a:rPr lang="en-AU" sz="10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⁋</a:t>
                      </a:r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n (%)</a:t>
                      </a:r>
                    </a:p>
                    <a:p>
                      <a:pPr algn="l"/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 baseline</a:t>
                      </a:r>
                      <a:r>
                        <a:rPr lang="en-AU" sz="10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†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During follow-up</a:t>
                      </a:r>
                      <a:r>
                        <a:rPr lang="en-AU" sz="10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u="none" strike="noStrike" cap="none" spc="0" baseline="0" dirty="0">
                        <a:ln>
                          <a:noFill/>
                        </a:ln>
                        <a:effectLst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ahoma"/>
                      </a:endParaRPr>
                    </a:p>
                    <a:p>
                      <a:pPr algn="ctr"/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840 (77%)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494 (80%)</a:t>
                      </a:r>
                      <a:endParaRPr lang="en-AU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008877"/>
                  </a:ext>
                </a:extLst>
              </a:tr>
            </a:tbl>
          </a:graphicData>
        </a:graphic>
      </p:graphicFrame>
      <p:sp>
        <p:nvSpPr>
          <p:cNvPr id="3" name="QuadreDeText 2"/>
          <p:cNvSpPr txBox="1"/>
          <p:nvPr/>
        </p:nvSpPr>
        <p:spPr>
          <a:xfrm>
            <a:off x="286237" y="6056363"/>
            <a:ext cx="398923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* Partial information for BENEFIT study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⁋ </a:t>
            </a:r>
            <a:r>
              <a: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Calculated for cerebral topographies (juxtacortical, periventricular and infratentorial)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† Calculated for BENEFIT and ORACLE MS studies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‡ Calculated for ORACLE MS study</a:t>
            </a:r>
          </a:p>
        </p:txBody>
      </p:sp>
      <p:sp>
        <p:nvSpPr>
          <p:cNvPr id="13" name="QuadreDeText 12"/>
          <p:cNvSpPr txBox="1"/>
          <p:nvPr/>
        </p:nvSpPr>
        <p:spPr>
          <a:xfrm>
            <a:off x="8451951" y="2413945"/>
            <a:ext cx="2419891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Survival estimates for DIT Combined 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(by arm)</a:t>
            </a: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49" y="3016284"/>
            <a:ext cx="4900734" cy="288958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E2233EF-9A56-7CE5-A960-C07D3E2F1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537703"/>
              </p:ext>
            </p:extLst>
          </p:nvPr>
        </p:nvGraphicFramePr>
        <p:xfrm>
          <a:off x="570363" y="1938118"/>
          <a:ext cx="1060342" cy="32425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60342">
                  <a:extLst>
                    <a:ext uri="{9D8B030D-6E8A-4147-A177-3AD203B41FA5}">
                      <a16:colId xmlns:a16="http://schemas.microsoft.com/office/drawing/2014/main" val="4027398855"/>
                    </a:ext>
                  </a:extLst>
                </a:gridCol>
              </a:tblGrid>
              <a:tr h="423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CIS TRIALS</a:t>
                      </a:r>
                      <a:endParaRPr lang="ca-ES" sz="12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6" marR="63256" marT="0" marB="0" anchor="ctr"/>
                </a:tc>
                <a:extLst>
                  <a:ext uri="{0D108BD9-81ED-4DB2-BD59-A6C34878D82A}">
                    <a16:rowId xmlns:a16="http://schemas.microsoft.com/office/drawing/2014/main" val="1359303238"/>
                  </a:ext>
                </a:extLst>
              </a:tr>
              <a:tr h="399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BENEFIT</a:t>
                      </a:r>
                      <a:endParaRPr lang="ca-E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(Bayer)</a:t>
                      </a:r>
                      <a:endParaRPr lang="ca-E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6" marR="63256" marT="0" marB="0" anchor="ctr"/>
                </a:tc>
                <a:extLst>
                  <a:ext uri="{0D108BD9-81ED-4DB2-BD59-A6C34878D82A}">
                    <a16:rowId xmlns:a16="http://schemas.microsoft.com/office/drawing/2014/main" val="1709361930"/>
                  </a:ext>
                </a:extLst>
              </a:tr>
              <a:tr h="4512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CHAMPS</a:t>
                      </a:r>
                      <a:endParaRPr lang="ca-ES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(Biogen)</a:t>
                      </a:r>
                      <a:endParaRPr lang="ca-ES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6" marR="63256" marT="0" marB="0" anchor="ctr"/>
                </a:tc>
                <a:extLst>
                  <a:ext uri="{0D108BD9-81ED-4DB2-BD59-A6C34878D82A}">
                    <a16:rowId xmlns:a16="http://schemas.microsoft.com/office/drawing/2014/main" val="1667099191"/>
                  </a:ext>
                </a:extLst>
              </a:tr>
              <a:tr h="389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TOPIC</a:t>
                      </a:r>
                      <a:endParaRPr lang="ca-ES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(Sanofi)</a:t>
                      </a:r>
                      <a:endParaRPr lang="ca-ES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6" marR="63256" marT="0" marB="0" anchor="ctr"/>
                </a:tc>
                <a:extLst>
                  <a:ext uri="{0D108BD9-81ED-4DB2-BD59-A6C34878D82A}">
                    <a16:rowId xmlns:a16="http://schemas.microsoft.com/office/drawing/2014/main" val="820018811"/>
                  </a:ext>
                </a:extLst>
              </a:tr>
              <a:tr h="432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PreCISe</a:t>
                      </a:r>
                      <a:endParaRPr lang="ca-ES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(Teva)</a:t>
                      </a:r>
                      <a:endParaRPr lang="ca-ES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6" marR="63256" marT="0" marB="0" anchor="ctr"/>
                </a:tc>
                <a:extLst>
                  <a:ext uri="{0D108BD9-81ED-4DB2-BD59-A6C34878D82A}">
                    <a16:rowId xmlns:a16="http://schemas.microsoft.com/office/drawing/2014/main" val="1310920417"/>
                  </a:ext>
                </a:extLst>
              </a:tr>
              <a:tr h="4627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REFLEX</a:t>
                      </a:r>
                      <a:endParaRPr lang="ca-E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(Merck)</a:t>
                      </a:r>
                      <a:endParaRPr lang="ca-E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6" marR="63256" marT="0" marB="0" anchor="ctr"/>
                </a:tc>
                <a:extLst>
                  <a:ext uri="{0D108BD9-81ED-4DB2-BD59-A6C34878D82A}">
                    <a16:rowId xmlns:a16="http://schemas.microsoft.com/office/drawing/2014/main" val="3138055459"/>
                  </a:ext>
                </a:extLst>
              </a:tr>
              <a:tr h="683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ORACLE MS</a:t>
                      </a:r>
                      <a:endParaRPr lang="ca-E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(Merck)</a:t>
                      </a:r>
                      <a:endParaRPr lang="ca-E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256" marR="63256" marT="0" marB="0" anchor="ctr"/>
                </a:tc>
                <a:extLst>
                  <a:ext uri="{0D108BD9-81ED-4DB2-BD59-A6C34878D82A}">
                    <a16:rowId xmlns:a16="http://schemas.microsoft.com/office/drawing/2014/main" val="574741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92A1F2C-F779-D388-E919-85F69A5D56A6}"/>
              </a:ext>
            </a:extLst>
          </p:cNvPr>
          <p:cNvSpPr txBox="1"/>
          <p:nvPr/>
        </p:nvSpPr>
        <p:spPr>
          <a:xfrm>
            <a:off x="858998" y="328790"/>
            <a:ext cx="10012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is not longer needed and update DIS criteria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A4644-EA55-99CB-26B3-8AADC38DC64A}"/>
              </a:ext>
            </a:extLst>
          </p:cNvPr>
          <p:cNvSpPr txBox="1"/>
          <p:nvPr/>
        </p:nvSpPr>
        <p:spPr>
          <a:xfrm>
            <a:off x="8241176" y="6348749"/>
            <a:ext cx="358091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Papolla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A and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Arrambide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G et al.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1774438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5B46-2BE6-F1BE-9D19-846DE22B8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Professor </a:t>
            </a:r>
            <a:r>
              <a:rPr lang="en-GB" sz="240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Montalban's</a:t>
            </a: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institution has received compensation for lecture honoraria and travel expenses, participation in scientific meetings, clinical trial steering committee membership, or clinical advisory board participation in recent years from </a:t>
            </a:r>
            <a:r>
              <a:rPr lang="en-GB" sz="240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Abbvie</a:t>
            </a: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Actelion, Alexion, </a:t>
            </a:r>
            <a:r>
              <a:rPr lang="en-GB" sz="240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Bial</a:t>
            </a: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PD, Biogen, Bristol-Myers Squibb/Celgene, EMD Serono, Genzyme, Hoffmann-La Roche, </a:t>
            </a:r>
            <a:r>
              <a:rPr lang="en-GB" sz="240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Immunic</a:t>
            </a: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Therapeutics, Janssen Pharmaceuticals, </a:t>
            </a:r>
            <a:r>
              <a:rPr lang="en-GB" sz="240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Medday</a:t>
            </a: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Merck, Mylan, </a:t>
            </a:r>
            <a:r>
              <a:rPr lang="en-GB" sz="240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Nervgen</a:t>
            </a: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240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Neuraxpharm</a:t>
            </a: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Novartis, </a:t>
            </a:r>
            <a:r>
              <a:rPr lang="en-GB" sz="240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Peervoice</a:t>
            </a: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Samsung-</a:t>
            </a:r>
            <a:r>
              <a:rPr lang="en-GB" sz="240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Biosys</a:t>
            </a: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Sandoz, Sanofi-Genzyme, Teva Pharmaceutical, TG Therapeutics, </a:t>
            </a:r>
            <a:r>
              <a:rPr lang="en-GB" sz="240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Excemed</a:t>
            </a:r>
            <a:r>
              <a:rPr lang="en-GB" sz="240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ECTRIMS, MSIF, and NMSS or any of their affiliates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4FEC52C-F25A-DBED-2A0D-116FC95F0DC3}"/>
              </a:ext>
            </a:extLst>
          </p:cNvPr>
          <p:cNvSpPr txBox="1">
            <a:spLocks/>
          </p:cNvSpPr>
          <p:nvPr/>
        </p:nvSpPr>
        <p:spPr bwMode="auto">
          <a:xfrm>
            <a:off x="228600" y="301625"/>
            <a:ext cx="11506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Tahoma"/>
                <a:ea typeface="MS PGothic" panose="020B0600070205080204" pitchFamily="34" charset="-128"/>
                <a:cs typeface="Tahoma"/>
              </a:defRPr>
            </a:lvl1pPr>
            <a:lvl2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ahoma" charset="0"/>
                <a:ea typeface="MS PGothic" panose="020B0600070205080204" pitchFamily="34" charset="-128"/>
                <a:cs typeface="Tahoma" charset="0"/>
              </a:defRPr>
            </a:lvl2pPr>
            <a:lvl3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ahoma" charset="0"/>
                <a:ea typeface="MS PGothic" panose="020B0600070205080204" pitchFamily="34" charset="-128"/>
                <a:cs typeface="Tahoma" charset="0"/>
              </a:defRPr>
            </a:lvl3pPr>
            <a:lvl4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ahoma" charset="0"/>
                <a:ea typeface="MS PGothic" panose="020B0600070205080204" pitchFamily="34" charset="-128"/>
                <a:cs typeface="Tahoma" charset="0"/>
              </a:defRPr>
            </a:lvl4pPr>
            <a:lvl5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ahoma" charset="0"/>
                <a:ea typeface="MS PGothic" panose="020B0600070205080204" pitchFamily="34" charset="-128"/>
                <a:cs typeface="Tahoma" charset="0"/>
              </a:defRPr>
            </a:lvl5pPr>
            <a:lvl6pPr marL="457200" algn="l" defTabSz="455613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ahoma" charset="0"/>
                <a:ea typeface="ＭＳ Ｐゴシック" charset="0"/>
              </a:defRPr>
            </a:lvl6pPr>
            <a:lvl7pPr marL="914400" algn="l" defTabSz="455613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ahoma" charset="0"/>
                <a:ea typeface="ＭＳ Ｐゴシック" charset="0"/>
              </a:defRPr>
            </a:lvl7pPr>
            <a:lvl8pPr marL="1371600" algn="l" defTabSz="455613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ahoma" charset="0"/>
                <a:ea typeface="ＭＳ Ｐゴシック" charset="0"/>
              </a:defRPr>
            </a:lvl8pPr>
            <a:lvl9pPr marL="1828800" algn="l" defTabSz="455613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Disclaimer</a:t>
            </a:r>
            <a:endParaRPr kumimoji="0" lang="es-E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49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891B9D-D91A-6058-4660-47CA85DA4830}"/>
              </a:ext>
            </a:extLst>
          </p:cNvPr>
          <p:cNvSpPr txBox="1"/>
          <p:nvPr/>
        </p:nvSpPr>
        <p:spPr>
          <a:xfrm>
            <a:off x="762000" y="899105"/>
            <a:ext cx="11633200" cy="5953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CNS topographies in the MS Diagnosis –Dissemination in Space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General Principles and recommendations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 is fulfilled when 2 out of 5 topographies (ON, JC/IC, PV, IT, SC) show typical lesions, regardless of whether these lesions are symptomatic.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Fulfillment of DIS and DIT is sufficient to diagnose MS as stated in 2017 McDonald Criteria.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Fulfillment of DIS plus OCB and/or </a:t>
            </a:r>
            <a:r>
              <a:rPr lang="en-US" sz="1600" kern="100" dirty="0" err="1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kFLC</a:t>
            </a:r>
            <a:r>
              <a:rPr lang="en-US" sz="16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is sufficient to diagnose MS (No DIT needed) as stated in 2017 McDonald Criteria.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patients with typical symptoms the presence of typical lesions in at least 4 topographies is sufficient to diagnose MS.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patients with typical symptoms and typical lesions in one topography, the presence of 6CVS or PRLs plus DIT or CSF positive is sufficient to diagnose MS 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n-US" sz="16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patients with progressive disease, two spinal cords lesions are enough to demonstrate DIS</a:t>
            </a:r>
            <a:endParaRPr lang="en-GB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24045-B3FC-CC45-FD2F-427269E9DF14}"/>
              </a:ext>
            </a:extLst>
          </p:cNvPr>
          <p:cNvSpPr txBox="1"/>
          <p:nvPr/>
        </p:nvSpPr>
        <p:spPr>
          <a:xfrm>
            <a:off x="5977599" y="374636"/>
            <a:ext cx="621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2400" dirty="0">
                <a:latin typeface="+mn-lt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575354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49 Rectángulo"/>
          <p:cNvSpPr/>
          <p:nvPr/>
        </p:nvSpPr>
        <p:spPr>
          <a:xfrm>
            <a:off x="0" y="6451910"/>
            <a:ext cx="1219200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  <a:sym typeface="Calibri"/>
            </a:endParaRPr>
          </a:p>
        </p:txBody>
      </p:sp>
      <p:sp>
        <p:nvSpPr>
          <p:cNvPr id="41" name="3 Rectángulo">
            <a:extLst>
              <a:ext uri="{FF2B5EF4-FFF2-40B4-BE49-F238E27FC236}">
                <a16:creationId xmlns:a16="http://schemas.microsoft.com/office/drawing/2014/main" id="{2AC459E2-24A7-4BD5-858B-8A2D698A3B20}"/>
              </a:ext>
            </a:extLst>
          </p:cNvPr>
          <p:cNvSpPr/>
          <p:nvPr/>
        </p:nvSpPr>
        <p:spPr>
          <a:xfrm>
            <a:off x="-98494" y="949639"/>
            <a:ext cx="12192000" cy="73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Besides OB, an excess of kappa and lambda free light chains (KFLC, LFLC) can be produced during chronic intrathecal inflammation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They can be measured rapidly and quantitatively, and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KFLC in particular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have diagnostic properties that seem similar to those of OB in MS</a:t>
            </a:r>
            <a:endParaRPr kumimoji="0" lang="es-E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3" name="Picture 1">
            <a:extLst>
              <a:ext uri="{FF2B5EF4-FFF2-40B4-BE49-F238E27FC236}">
                <a16:creationId xmlns:a16="http://schemas.microsoft.com/office/drawing/2014/main" id="{58F89360-F319-4DD3-9494-7831494B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866" y="1914992"/>
            <a:ext cx="7863280" cy="193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3891FEA1-5ACC-449B-9C78-86CDE7CBFFF2}"/>
              </a:ext>
            </a:extLst>
          </p:cNvPr>
          <p:cNvSpPr/>
          <p:nvPr/>
        </p:nvSpPr>
        <p:spPr>
          <a:xfrm>
            <a:off x="2063582" y="2968183"/>
            <a:ext cx="7554016" cy="41091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44 Rectángulo">
            <a:extLst>
              <a:ext uri="{FF2B5EF4-FFF2-40B4-BE49-F238E27FC236}">
                <a16:creationId xmlns:a16="http://schemas.microsoft.com/office/drawing/2014/main" id="{5CD7AAFE-B015-490E-9AE8-10CC93846348}"/>
              </a:ext>
            </a:extLst>
          </p:cNvPr>
          <p:cNvSpPr/>
          <p:nvPr/>
        </p:nvSpPr>
        <p:spPr>
          <a:xfrm>
            <a:off x="4850297" y="6389040"/>
            <a:ext cx="6980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" sz="1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Senel</a:t>
            </a:r>
            <a:r>
              <a:rPr kumimoji="0" lang="en-GB" altLang="es-E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M et al. </a:t>
            </a:r>
            <a:r>
              <a:rPr kumimoji="0" lang="en-GB" altLang="es-ES" sz="1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PLoS</a:t>
            </a:r>
            <a:r>
              <a:rPr kumimoji="0" lang="en-GB" altLang="es-E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One. 2014, </a:t>
            </a:r>
            <a:r>
              <a:rPr kumimoji="0" lang="en-GB" altLang="es-ES" sz="1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Presslauer</a:t>
            </a:r>
            <a:r>
              <a:rPr kumimoji="0" lang="en-GB" altLang="es-E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S et al. Mult </a:t>
            </a:r>
            <a:r>
              <a:rPr kumimoji="0" lang="en-GB" altLang="es-ES" sz="1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Scler</a:t>
            </a:r>
            <a:r>
              <a:rPr kumimoji="0" lang="en-GB" altLang="es-E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. 2016, </a:t>
            </a:r>
            <a:r>
              <a:rPr kumimoji="0" lang="en-GB" altLang="es-ES" sz="1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Passerini</a:t>
            </a:r>
            <a:r>
              <a:rPr kumimoji="0" lang="en-GB" altLang="es-E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G et al. Mult </a:t>
            </a:r>
            <a:r>
              <a:rPr kumimoji="0" lang="en-GB" altLang="es-ES" sz="1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Scler</a:t>
            </a:r>
            <a:r>
              <a:rPr kumimoji="0" lang="en-GB" altLang="es-E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Int. 2016; Voortman MM et al. Mult </a:t>
            </a:r>
            <a:r>
              <a:rPr kumimoji="0" lang="en-GB" altLang="es-ES" sz="1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Scler</a:t>
            </a:r>
            <a:r>
              <a:rPr kumimoji="0" lang="en-GB" altLang="es-E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. 2017;  </a:t>
            </a:r>
            <a:r>
              <a:rPr lang="en-GB" altLang="es-ES" sz="12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Arrambide</a:t>
            </a:r>
            <a:r>
              <a:rPr lang="en-GB" altLang="es-ES" sz="12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G et al. Brain 2018, </a:t>
            </a:r>
            <a:r>
              <a:rPr lang="en-GB" altLang="es-ES" sz="12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Hegen</a:t>
            </a:r>
            <a:r>
              <a:rPr lang="en-GB" altLang="es-ES" sz="12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H MSJ 2023</a:t>
            </a:r>
            <a:endParaRPr kumimoji="0" lang="en-GB" altLang="es-ES" sz="1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7" name="8 Rectángulo">
            <a:extLst>
              <a:ext uri="{FF2B5EF4-FFF2-40B4-BE49-F238E27FC236}">
                <a16:creationId xmlns:a16="http://schemas.microsoft.com/office/drawing/2014/main" id="{06212787-65D4-446C-BF45-25BF5200B889}"/>
              </a:ext>
            </a:extLst>
          </p:cNvPr>
          <p:cNvSpPr/>
          <p:nvPr/>
        </p:nvSpPr>
        <p:spPr>
          <a:xfrm>
            <a:off x="808382" y="4073035"/>
            <a:ext cx="11022346" cy="22580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KFLC differentiate CIS/MS from other neurological diseases/controls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diagnostic properties of </a:t>
            </a:r>
            <a:r>
              <a:rPr kumimoji="0" lang="en-GB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kFLC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are also similar to those of OCB when assessed in CIS cohorts and, importantly, the concordance between OCB and </a:t>
            </a:r>
            <a:r>
              <a:rPr kumimoji="0" lang="en-GB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kFLC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is about 87.0%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KFLC could represent a valid, easier and rater-independent alternative to OB detection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rgbClr val="000000"/>
                </a:solidFill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 international panel of experts in CSF analysis recommended including intrathecal </a:t>
            </a:r>
            <a:r>
              <a:rPr kumimoji="0" lang="en-GB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kFLC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synthesis as an additional tool to diagnose MS besides OCB determination, after considering the pros and cons of each technique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Measuring M-Protein SPEP, UPEP Tests | Int'l Myeloma Fdn">
            <a:extLst>
              <a:ext uri="{FF2B5EF4-FFF2-40B4-BE49-F238E27FC236}">
                <a16:creationId xmlns:a16="http://schemas.microsoft.com/office/drawing/2014/main" id="{CE98799D-78AC-EB3B-713D-E030825D3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1" y="2611471"/>
            <a:ext cx="1454735" cy="128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9FD157-8617-37E8-C975-9D74079425C0}"/>
              </a:ext>
            </a:extLst>
          </p:cNvPr>
          <p:cNvSpPr txBox="1"/>
          <p:nvPr/>
        </p:nvSpPr>
        <p:spPr>
          <a:xfrm>
            <a:off x="808382" y="393285"/>
            <a:ext cx="8507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b="1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 free light chains (KFLC) </a:t>
            </a:r>
            <a:r>
              <a:rPr lang="en-US" sz="2000" b="1" dirty="0">
                <a:solidFill>
                  <a:srgbClr val="4472C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a tool for diagnosis</a:t>
            </a:r>
          </a:p>
        </p:txBody>
      </p:sp>
    </p:spTree>
    <p:extLst>
      <p:ext uri="{BB962C8B-B14F-4D97-AF65-F5344CB8AC3E}">
        <p14:creationId xmlns:p14="http://schemas.microsoft.com/office/powerpoint/2010/main" val="2519567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25C2E-0AE0-E993-35DF-AFDEE9AC603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82886" y="2236110"/>
            <a:ext cx="10792279" cy="319944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Kappa free light chains</a:t>
            </a:r>
            <a:endParaRPr lang="en-GB" sz="20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0" i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Principle</a:t>
            </a:r>
            <a:endParaRPr lang="en-GB" sz="20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b="0" kern="1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kFLC</a:t>
            </a:r>
            <a:r>
              <a:rPr lang="en-US" sz="20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an appropriate paraclinical test for the diagnosis of MS.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endParaRPr lang="en-GB" sz="20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0" i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Recommendation</a:t>
            </a:r>
            <a:endParaRPr lang="en-GB" sz="20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b="0" kern="1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kFLC</a:t>
            </a:r>
            <a:r>
              <a:rPr lang="en-US" sz="20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interchangeable with OCB and consequently can substitute for OCBs for diagnosis of MS.</a:t>
            </a:r>
            <a:endParaRPr lang="en-GB" sz="20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81870-8D66-7A5F-2787-7D0FD68333D1}"/>
              </a:ext>
            </a:extLst>
          </p:cNvPr>
          <p:cNvSpPr txBox="1"/>
          <p:nvPr/>
        </p:nvSpPr>
        <p:spPr>
          <a:xfrm>
            <a:off x="5977599" y="374636"/>
            <a:ext cx="621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2400" dirty="0">
                <a:latin typeface="+mn-lt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235423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F4623D-0135-12E3-2128-12E3C8F466B0}"/>
              </a:ext>
            </a:extLst>
          </p:cNvPr>
          <p:cNvSpPr/>
          <p:nvPr/>
        </p:nvSpPr>
        <p:spPr>
          <a:xfrm>
            <a:off x="1086678" y="3508553"/>
            <a:ext cx="10681252" cy="16797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4FC67-A47A-4FDB-A984-3BB9D94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884"/>
            <a:ext cx="11075126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 is MS in specific situations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 nerve as a fifth topography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 is not longer needed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Updated DIS criteria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kFLCs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a tool for diagnosis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criteria for PPMS and RMS diagnosis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of paraclinical evidence to diagnose MS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strict features for confirming diagnosis in individuals over 50 years, or with headache disorders (including migraine), or with vascular disorders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 of CVS and PRLs as optional tools for diagnosis in certain situations</a:t>
            </a: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tests (MOG-IgG Ab) for confirming diagnosis in children and adolescents</a:t>
            </a:r>
          </a:p>
          <a:p>
            <a:pPr marL="0" marR="0" lv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‒"/>
            </a:pPr>
            <a:endParaRPr lang="en-US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5D7F2-7BC5-4206-AB97-435E1BC4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1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Proposed Revisions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2EEA68-CA9E-07EC-24B6-41E76180BAC5}"/>
              </a:ext>
            </a:extLst>
          </p:cNvPr>
          <p:cNvSpPr txBox="1"/>
          <p:nvPr/>
        </p:nvSpPr>
        <p:spPr>
          <a:xfrm>
            <a:off x="8110329" y="2104164"/>
            <a:ext cx="339255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ptos" panose="020B0004020202020204" pitchFamily="34" charset="0"/>
                <a:cs typeface="+mn-cs"/>
              </a:rPr>
              <a:t>Increasing specificity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9694C4-EA44-53EF-A99E-359CE6335472}"/>
              </a:ext>
            </a:extLst>
          </p:cNvPr>
          <p:cNvCxnSpPr>
            <a:cxnSpLocks/>
          </p:cNvCxnSpPr>
          <p:nvPr/>
        </p:nvCxnSpPr>
        <p:spPr>
          <a:xfrm flipV="1">
            <a:off x="6003235" y="2552065"/>
            <a:ext cx="2107094" cy="95648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2C8B7D0-9F5C-6D89-312A-4CB072DE9378}"/>
              </a:ext>
            </a:extLst>
          </p:cNvPr>
          <p:cNvSpPr txBox="1"/>
          <p:nvPr/>
        </p:nvSpPr>
        <p:spPr>
          <a:xfrm>
            <a:off x="8241176" y="6348749"/>
            <a:ext cx="358091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Papolla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A and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Arrambide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G et al. In preparation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6C171-CDB0-9FA8-CE74-5DA6520B3ACA}"/>
              </a:ext>
            </a:extLst>
          </p:cNvPr>
          <p:cNvSpPr txBox="1"/>
          <p:nvPr/>
        </p:nvSpPr>
        <p:spPr>
          <a:xfrm>
            <a:off x="8393576" y="6501149"/>
            <a:ext cx="358091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Papolla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A and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Arrambide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Calibri"/>
              </a:rPr>
              <a:t> G et al.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963287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3ABF294-09FA-4266-8B7D-BCEEDF18E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70" y="268898"/>
            <a:ext cx="4190928" cy="2397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CF945D4B-4702-4014-8366-F5C634DFE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125413"/>
            <a:ext cx="896937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762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Ovoid</a:t>
            </a: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kumimoji="0" lang="es-ES" alt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shape</a:t>
            </a: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Arial" panose="020B0604020202020204" pitchFamily="34" charset="0"/>
              </a:rPr>
              <a:t>: Dawson finger</a:t>
            </a:r>
          </a:p>
        </p:txBody>
      </p:sp>
      <p:sp>
        <p:nvSpPr>
          <p:cNvPr id="35" name="2 CuadroTexto">
            <a:extLst>
              <a:ext uri="{FF2B5EF4-FFF2-40B4-BE49-F238E27FC236}">
                <a16:creationId xmlns:a16="http://schemas.microsoft.com/office/drawing/2014/main" id="{887A3A3B-69F9-4CEC-899B-2B75FD7B7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387" y="5265663"/>
            <a:ext cx="1540961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ヒラギノ角ゴ Pro W3"/>
                <a:cs typeface="Arial" panose="020B0604020202020204" pitchFamily="34" charset="0"/>
              </a:rPr>
              <a:t>Ovoid shape lesion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ヒラギノ角ゴ Pro W3"/>
                <a:cs typeface="Arial" panose="020B0604020202020204" pitchFamily="34" charset="0"/>
              </a:rPr>
              <a:t>(Dawson finger)</a:t>
            </a: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651C7BD5-542E-4AF8-99A6-E526B2B1F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624" y="2625064"/>
            <a:ext cx="1560452" cy="3659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77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+mn-cs"/>
              </a:rPr>
              <a:t>FLAIR</a:t>
            </a:r>
          </a:p>
        </p:txBody>
      </p:sp>
      <p:pic>
        <p:nvPicPr>
          <p:cNvPr id="391174" name="9 Imagen">
            <a:extLst>
              <a:ext uri="{FF2B5EF4-FFF2-40B4-BE49-F238E27FC236}">
                <a16:creationId xmlns:a16="http://schemas.microsoft.com/office/drawing/2014/main" id="{A8C507A5-4DD0-434A-AF05-9D720B6E2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t="20428" r="20470" b="29327"/>
          <a:stretch>
            <a:fillRect/>
          </a:stretch>
        </p:blipFill>
        <p:spPr bwMode="auto">
          <a:xfrm>
            <a:off x="8020144" y="2939464"/>
            <a:ext cx="1933932" cy="13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FAB0A9A-2C9D-46A5-BA22-2A4C06381E0A}"/>
              </a:ext>
            </a:extLst>
          </p:cNvPr>
          <p:cNvGrpSpPr>
            <a:grpSpLocks/>
          </p:cNvGrpSpPr>
          <p:nvPr/>
        </p:nvGrpSpPr>
        <p:grpSpPr bwMode="auto">
          <a:xfrm>
            <a:off x="9955531" y="2654526"/>
            <a:ext cx="1933932" cy="1641606"/>
            <a:chOff x="8827592" y="2768540"/>
            <a:chExt cx="3165970" cy="3547558"/>
          </a:xfrm>
        </p:grpSpPr>
        <p:sp>
          <p:nvSpPr>
            <p:cNvPr id="18" name="20 CuadroTexto">
              <a:extLst>
                <a:ext uri="{FF2B5EF4-FFF2-40B4-BE49-F238E27FC236}">
                  <a16:creationId xmlns:a16="http://schemas.microsoft.com/office/drawing/2014/main" id="{B565A74B-CDF5-4E5E-BA79-169E14AB1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55138" y="2768540"/>
              <a:ext cx="777997" cy="33172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778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  <a:cs typeface="+mn-cs"/>
                </a:rPr>
                <a:t>SWI (3T)</a:t>
              </a:r>
            </a:p>
          </p:txBody>
        </p:sp>
        <p:pic>
          <p:nvPicPr>
            <p:cNvPr id="391182" name="Picture 2">
              <a:extLst>
                <a:ext uri="{FF2B5EF4-FFF2-40B4-BE49-F238E27FC236}">
                  <a16:creationId xmlns:a16="http://schemas.microsoft.com/office/drawing/2014/main" id="{59661C12-F46A-4EE7-B6BB-DECEF8DFB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34" t="21133" r="55151" b="28638"/>
            <a:stretch>
              <a:fillRect/>
            </a:stretch>
          </p:blipFill>
          <p:spPr bwMode="auto">
            <a:xfrm>
              <a:off x="8827592" y="3384300"/>
              <a:ext cx="3165970" cy="2931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32 CuadroTexto">
              <a:extLst>
                <a:ext uri="{FF2B5EF4-FFF2-40B4-BE49-F238E27FC236}">
                  <a16:creationId xmlns:a16="http://schemas.microsoft.com/office/drawing/2014/main" id="{6BB2508A-68E4-425B-93FF-3F59D2389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42191" y="3725756"/>
              <a:ext cx="1038387" cy="33490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altLang="es-E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  <a:cs typeface="+mn-cs"/>
                </a:rPr>
                <a:t>Central </a:t>
              </a:r>
              <a:r>
                <a:rPr kumimoji="0" lang="ca-ES" altLang="es-E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  <a:cs typeface="+mn-cs"/>
                </a:rPr>
                <a:t>vein</a:t>
              </a:r>
              <a:endPara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+mn-cs"/>
              </a:endParaRPr>
            </a:p>
          </p:txBody>
        </p:sp>
        <p:cxnSp>
          <p:nvCxnSpPr>
            <p:cNvPr id="28" name="33 Conector recto de flecha">
              <a:extLst>
                <a:ext uri="{FF2B5EF4-FFF2-40B4-BE49-F238E27FC236}">
                  <a16:creationId xmlns:a16="http://schemas.microsoft.com/office/drawing/2014/main" id="{CE2C7837-FE55-4234-8C5D-AF3D57DADB1A}"/>
                </a:ext>
              </a:extLst>
            </p:cNvPr>
            <p:cNvCxnSpPr/>
            <p:nvPr/>
          </p:nvCxnSpPr>
          <p:spPr bwMode="auto">
            <a:xfrm flipH="1">
              <a:off x="9937428" y="4016217"/>
              <a:ext cx="254040" cy="384107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30" name="4 Conector recto de flecha">
            <a:extLst>
              <a:ext uri="{FF2B5EF4-FFF2-40B4-BE49-F238E27FC236}">
                <a16:creationId xmlns:a16="http://schemas.microsoft.com/office/drawing/2014/main" id="{9D768B6D-6F65-418E-A5E3-26944762F449}"/>
              </a:ext>
            </a:extLst>
          </p:cNvPr>
          <p:cNvCxnSpPr/>
          <p:nvPr/>
        </p:nvCxnSpPr>
        <p:spPr bwMode="auto">
          <a:xfrm flipH="1" flipV="1">
            <a:off x="6653086" y="4225849"/>
            <a:ext cx="384175" cy="43973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1178" name="Imagen 4">
            <a:extLst>
              <a:ext uri="{FF2B5EF4-FFF2-40B4-BE49-F238E27FC236}">
                <a16:creationId xmlns:a16="http://schemas.microsoft.com/office/drawing/2014/main" id="{2EBE3243-D0C6-4A86-8CBC-7685F44C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5992" r="13889" b="21552"/>
          <a:stretch>
            <a:fillRect/>
          </a:stretch>
        </p:blipFill>
        <p:spPr bwMode="auto">
          <a:xfrm>
            <a:off x="287674" y="740747"/>
            <a:ext cx="3114140" cy="18063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0 Rectángulo">
            <a:extLst>
              <a:ext uri="{FF2B5EF4-FFF2-40B4-BE49-F238E27FC236}">
                <a16:creationId xmlns:a16="http://schemas.microsoft.com/office/drawing/2014/main" id="{2FADB217-F939-BAEE-F860-36B6EAFB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8952" y="4363068"/>
            <a:ext cx="2863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Dawson J. Trans Roy Soc </a:t>
            </a:r>
            <a:r>
              <a:rPr kumimoji="0" lang="en-US" alt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Edinb</a:t>
            </a:r>
            <a:r>
              <a:rPr kumimoji="0" lang="en-U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1916</a:t>
            </a:r>
            <a:r>
              <a:rPr lang="en-US" altLang="es-ES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; </a:t>
            </a:r>
            <a:r>
              <a:rPr kumimoji="0" lang="en-U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Horowitz et al. </a:t>
            </a:r>
            <a:r>
              <a:rPr kumimoji="0" lang="de-DE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Am J </a:t>
            </a:r>
            <a:r>
              <a:rPr kumimoji="0" lang="de-DE" alt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Neuroradiol</a:t>
            </a:r>
            <a:r>
              <a:rPr kumimoji="0" lang="de-DE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1989 </a:t>
            </a:r>
          </a:p>
        </p:txBody>
      </p:sp>
      <p:grpSp>
        <p:nvGrpSpPr>
          <p:cNvPr id="4" name="Grupo 26">
            <a:extLst>
              <a:ext uri="{FF2B5EF4-FFF2-40B4-BE49-F238E27FC236}">
                <a16:creationId xmlns:a16="http://schemas.microsoft.com/office/drawing/2014/main" id="{D7A45DDF-D489-B66B-2D42-145FA0750E36}"/>
              </a:ext>
            </a:extLst>
          </p:cNvPr>
          <p:cNvGrpSpPr>
            <a:grpSpLocks/>
          </p:cNvGrpSpPr>
          <p:nvPr/>
        </p:nvGrpSpPr>
        <p:grpSpPr bwMode="auto">
          <a:xfrm>
            <a:off x="3451429" y="721131"/>
            <a:ext cx="3257626" cy="1840798"/>
            <a:chOff x="-910952" y="3122269"/>
            <a:chExt cx="6005102" cy="3147953"/>
          </a:xfrm>
        </p:grpSpPr>
        <p:pic>
          <p:nvPicPr>
            <p:cNvPr id="5" name="Imagen 1">
              <a:extLst>
                <a:ext uri="{FF2B5EF4-FFF2-40B4-BE49-F238E27FC236}">
                  <a16:creationId xmlns:a16="http://schemas.microsoft.com/office/drawing/2014/main" id="{8E1E5EAC-825F-73C2-F3C8-BC443465D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29" r="25455" b="11549"/>
            <a:stretch>
              <a:fillRect/>
            </a:stretch>
          </p:blipFill>
          <p:spPr bwMode="auto">
            <a:xfrm rot="5400000" flipH="1">
              <a:off x="517622" y="1693695"/>
              <a:ext cx="3147953" cy="6005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25 CuadroTexto">
              <a:extLst>
                <a:ext uri="{FF2B5EF4-FFF2-40B4-BE49-F238E27FC236}">
                  <a16:creationId xmlns:a16="http://schemas.microsoft.com/office/drawing/2014/main" id="{7FB66BF8-1247-CF58-12E1-A5604C9D73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9121" y="5154713"/>
              <a:ext cx="194468" cy="497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713680C2-CA45-476A-906D-B3DA0882C3F6}"/>
              </a:ext>
            </a:extLst>
          </p:cNvPr>
          <p:cNvSpPr/>
          <p:nvPr/>
        </p:nvSpPr>
        <p:spPr>
          <a:xfrm>
            <a:off x="632012" y="3181639"/>
            <a:ext cx="476336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38FB02C-29C0-4ED2-B398-8A1C4A1BE51B}"/>
              </a:ext>
            </a:extLst>
          </p:cNvPr>
          <p:cNvSpPr/>
          <p:nvPr/>
        </p:nvSpPr>
        <p:spPr>
          <a:xfrm>
            <a:off x="4065186" y="2876030"/>
            <a:ext cx="1337919" cy="180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F38747F-67C0-4A74-978C-15BE05EF2892}"/>
              </a:ext>
            </a:extLst>
          </p:cNvPr>
          <p:cNvSpPr txBox="1"/>
          <p:nvPr/>
        </p:nvSpPr>
        <p:spPr>
          <a:xfrm>
            <a:off x="9671058" y="227534"/>
            <a:ext cx="235847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Gill et al., Eur J Immunol 2023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27">
            <a:extLst>
              <a:ext uri="{FF2B5EF4-FFF2-40B4-BE49-F238E27FC236}">
                <a16:creationId xmlns:a16="http://schemas.microsoft.com/office/drawing/2014/main" id="{16092B06-F721-B7D3-EF45-FBE4AB306D47}"/>
              </a:ext>
            </a:extLst>
          </p:cNvPr>
          <p:cNvSpPr txBox="1"/>
          <p:nvPr/>
        </p:nvSpPr>
        <p:spPr>
          <a:xfrm>
            <a:off x="254830" y="3057924"/>
            <a:ext cx="595448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hypointense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line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Visualized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at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least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perpendicular planes (and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appears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a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line in at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least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apparent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vein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diameter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(&lt;2mm)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partially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entirely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lesion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Positioned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centrally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lesion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CuadroTexto 28">
            <a:extLst>
              <a:ext uri="{FF2B5EF4-FFF2-40B4-BE49-F238E27FC236}">
                <a16:creationId xmlns:a16="http://schemas.microsoft.com/office/drawing/2014/main" id="{5CE7DE6A-686D-FDEE-9EB5-DD55BFDABB9F}"/>
              </a:ext>
            </a:extLst>
          </p:cNvPr>
          <p:cNvSpPr txBox="1"/>
          <p:nvPr/>
        </p:nvSpPr>
        <p:spPr>
          <a:xfrm>
            <a:off x="1844744" y="2719393"/>
            <a:ext cx="2087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Neurol 2016</a:t>
            </a:r>
          </a:p>
        </p:txBody>
      </p:sp>
      <p:sp>
        <p:nvSpPr>
          <p:cNvPr id="12" name="CuadroTexto 29">
            <a:extLst>
              <a:ext uri="{FF2B5EF4-FFF2-40B4-BE49-F238E27FC236}">
                <a16:creationId xmlns:a16="http://schemas.microsoft.com/office/drawing/2014/main" id="{DAE4857F-FB09-B6B9-1170-A77C3EE24F99}"/>
              </a:ext>
            </a:extLst>
          </p:cNvPr>
          <p:cNvSpPr txBox="1"/>
          <p:nvPr/>
        </p:nvSpPr>
        <p:spPr>
          <a:xfrm>
            <a:off x="269983" y="2660328"/>
            <a:ext cx="1427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NAIMS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criteria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FEB39-F934-6471-F5CA-D6667B025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49" y="4835254"/>
            <a:ext cx="3526464" cy="14659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8C0861D-0700-1372-835C-B3CF42795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70" y="6367138"/>
            <a:ext cx="264413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76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85788" indent="-225425" defTabSz="12176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01700" indent="-179388" defTabSz="12176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63650" indent="-179388" defTabSz="12176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625600" indent="-179388" defTabSz="121761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0828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400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9972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544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Cagol</a:t>
            </a:r>
            <a:r>
              <a:rPr kumimoji="0" lang="en-U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 et al. JAMA Neurol 2024</a:t>
            </a:r>
          </a:p>
        </p:txBody>
      </p:sp>
      <p:sp>
        <p:nvSpPr>
          <p:cNvPr id="16" name="CuadroTexto 29">
            <a:extLst>
              <a:ext uri="{FF2B5EF4-FFF2-40B4-BE49-F238E27FC236}">
                <a16:creationId xmlns:a16="http://schemas.microsoft.com/office/drawing/2014/main" id="{F21DDAC3-CCA5-1104-7C92-B100A9940A40}"/>
              </a:ext>
            </a:extLst>
          </p:cNvPr>
          <p:cNvSpPr txBox="1"/>
          <p:nvPr/>
        </p:nvSpPr>
        <p:spPr>
          <a:xfrm>
            <a:off x="344488" y="4496700"/>
            <a:ext cx="2218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Diagnostic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performance</a:t>
            </a:r>
          </a:p>
        </p:txBody>
      </p:sp>
      <p:graphicFrame>
        <p:nvGraphicFramePr>
          <p:cNvPr id="9" name="Tabla 30">
            <a:extLst>
              <a:ext uri="{FF2B5EF4-FFF2-40B4-BE49-F238E27FC236}">
                <a16:creationId xmlns:a16="http://schemas.microsoft.com/office/drawing/2014/main" id="{E28FF902-2777-D0CC-0D5B-11EB543A8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638292"/>
              </p:ext>
            </p:extLst>
          </p:nvPr>
        </p:nvGraphicFramePr>
        <p:xfrm>
          <a:off x="3857000" y="4805707"/>
          <a:ext cx="3297906" cy="1822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9053">
                  <a:extLst>
                    <a:ext uri="{9D8B030D-6E8A-4147-A177-3AD203B41FA5}">
                      <a16:colId xmlns:a16="http://schemas.microsoft.com/office/drawing/2014/main" val="2312202196"/>
                    </a:ext>
                  </a:extLst>
                </a:gridCol>
                <a:gridCol w="802298">
                  <a:extLst>
                    <a:ext uri="{9D8B030D-6E8A-4147-A177-3AD203B41FA5}">
                      <a16:colId xmlns:a16="http://schemas.microsoft.com/office/drawing/2014/main" val="2570755908"/>
                    </a:ext>
                  </a:extLst>
                </a:gridCol>
                <a:gridCol w="796555">
                  <a:extLst>
                    <a:ext uri="{9D8B030D-6E8A-4147-A177-3AD203B41FA5}">
                      <a16:colId xmlns:a16="http://schemas.microsoft.com/office/drawing/2014/main" val="3255677096"/>
                    </a:ext>
                  </a:extLst>
                </a:gridCol>
              </a:tblGrid>
              <a:tr h="563992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Method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Sensitivity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Specificity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42376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40% Threshold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92%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>
                          <a:effectLst/>
                        </a:rPr>
                        <a:t>75%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805853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50% Threshold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89%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80%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0852699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Select-3*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>
                          <a:effectLst/>
                        </a:rPr>
                        <a:t>81%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64%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1793178"/>
                  </a:ext>
                </a:extLst>
              </a:tr>
              <a:tr h="260775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Select-6*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>
                          <a:effectLst/>
                        </a:rPr>
                        <a:t>65%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1200" dirty="0">
                          <a:effectLst/>
                        </a:rPr>
                        <a:t>93%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805200"/>
                  </a:ext>
                </a:extLst>
              </a:tr>
            </a:tbl>
          </a:graphicData>
        </a:graphic>
      </p:graphicFrame>
      <p:sp>
        <p:nvSpPr>
          <p:cNvPr id="15" name="CuadroTexto 32">
            <a:extLst>
              <a:ext uri="{FF2B5EF4-FFF2-40B4-BE49-F238E27FC236}">
                <a16:creationId xmlns:a16="http://schemas.microsoft.com/office/drawing/2014/main" id="{7DAC004F-6C20-B338-4869-3CAC3EBEF00F}"/>
              </a:ext>
            </a:extLst>
          </p:cNvPr>
          <p:cNvSpPr txBox="1"/>
          <p:nvPr/>
        </p:nvSpPr>
        <p:spPr>
          <a:xfrm>
            <a:off x="4026587" y="4500546"/>
            <a:ext cx="3228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NAIMS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N=78, 10 sites, T2*EPI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85D516A-3BFD-E49F-A785-A07BE4E65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400" y="6585320"/>
            <a:ext cx="2081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76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85788" indent="-225425" defTabSz="12176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01700" indent="-179388" defTabSz="12176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63650" indent="-179388" defTabSz="12176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625600" indent="-179388" defTabSz="121761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0828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400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9972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544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Daboul</a:t>
            </a:r>
            <a:r>
              <a:rPr kumimoji="0" lang="en-U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 et al. Mult </a:t>
            </a:r>
            <a:r>
              <a:rPr kumimoji="0" lang="en-US" alt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Scler</a:t>
            </a:r>
            <a:r>
              <a:rPr kumimoji="0" lang="en-U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 2024</a:t>
            </a:r>
          </a:p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475B17-67A4-F203-D98F-E404E5AA71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9602" y="5022923"/>
            <a:ext cx="4333022" cy="1536600"/>
          </a:xfrm>
          <a:prstGeom prst="rect">
            <a:avLst/>
          </a:prstGeom>
        </p:spPr>
      </p:pic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74B7EC29-7C20-E794-8CFB-85EC62CCD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136" y="6571625"/>
            <a:ext cx="2081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76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85788" indent="-225425" defTabSz="12176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01700" indent="-179388" defTabSz="12176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63650" indent="-179388" defTabSz="1217613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625600" indent="-179388" defTabSz="1217613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0828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5400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9972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454400" indent="-179388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1200" dirty="0" err="1">
                <a:solidFill>
                  <a:srgbClr val="000000"/>
                </a:solidFill>
                <a:latin typeface="Calibri" panose="020F0502020204030204"/>
                <a:cs typeface="Calibri" panose="020F0502020204030204" pitchFamily="34" charset="0"/>
              </a:rPr>
              <a:t>Toljan</a:t>
            </a:r>
            <a:r>
              <a:rPr lang="en-US" altLang="es-ES" sz="1200" dirty="0">
                <a:solidFill>
                  <a:srgbClr val="000000"/>
                </a:solidFill>
                <a:latin typeface="Calibri" panose="020F0502020204030204"/>
                <a:cs typeface="Calibri" panose="020F0502020204030204" pitchFamily="34" charset="0"/>
              </a:rPr>
              <a:t> K </a:t>
            </a:r>
            <a:r>
              <a:rPr kumimoji="0" lang="en-U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et al. Mult </a:t>
            </a:r>
            <a:r>
              <a:rPr kumimoji="0" lang="en-US" alt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Scler</a:t>
            </a:r>
            <a:r>
              <a:rPr kumimoji="0" lang="en-U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Calibri" panose="020F0502020204030204" pitchFamily="34" charset="0"/>
              </a:rPr>
              <a:t> 2024</a:t>
            </a:r>
          </a:p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12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25C2E-0AE0-E993-35DF-AFDEE9AC603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81459" y="985533"/>
            <a:ext cx="10792279" cy="494462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Vein Sign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Principles and Recommendations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6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 of CVS by MRI may be used in the diagnosis of MS.</a:t>
            </a:r>
            <a:endParaRPr lang="en-GB" sz="14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n-US" sz="16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GB" sz="14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6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 of CVS by MRI can increase specificity of diagnosis in MS.</a:t>
            </a:r>
            <a:endParaRPr lang="en-GB" sz="14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GB" sz="14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6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 of CVS is not required for diagnosis of MS.</a:t>
            </a:r>
            <a:endParaRPr lang="en-GB" sz="14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US" sz="14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GB" sz="14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600" b="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patients with typical symptoms and DIS the presence of rule of 6 CVS </a:t>
            </a:r>
            <a:r>
              <a:rPr lang="en-US" sz="9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600" b="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lesions is sufficient for diagnosis of MS.</a:t>
            </a:r>
            <a:endParaRPr lang="en-GB" sz="14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n-US" sz="16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GB" sz="14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600" b="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patients with typical symptoms and typical lesions in one topography, the presence of 6CVS plus DIT or CSF positive is sufficient to diagnose MS </a:t>
            </a:r>
            <a:endParaRPr lang="en-GB" sz="14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GB" sz="16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81870-8D66-7A5F-2787-7D0FD68333D1}"/>
              </a:ext>
            </a:extLst>
          </p:cNvPr>
          <p:cNvSpPr txBox="1"/>
          <p:nvPr/>
        </p:nvSpPr>
        <p:spPr>
          <a:xfrm>
            <a:off x="5977599" y="374636"/>
            <a:ext cx="621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2400" dirty="0">
                <a:latin typeface="+mn-lt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365538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7BAD39E-B9A0-4A87-B14F-10E88B8D8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44" y="298614"/>
            <a:ext cx="1001430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alt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Paramagnetic</a:t>
            </a:r>
            <a:r>
              <a:rPr kumimoji="0" lang="ca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rim lesions (</a:t>
            </a:r>
            <a:r>
              <a:rPr kumimoji="0" lang="ca-ES" alt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PRLs</a:t>
            </a:r>
            <a:r>
              <a:rPr kumimoji="0" lang="ca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): </a:t>
            </a: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 versus </a:t>
            </a:r>
            <a:r>
              <a:rPr kumimoji="0" lang="es-ES" alt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CNS </a:t>
            </a:r>
            <a:r>
              <a:rPr kumimoji="0" lang="es-ES" alt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disorders</a:t>
            </a:r>
            <a:b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altLang="es-E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9 CuadroTexto">
            <a:extLst>
              <a:ext uri="{FF2B5EF4-FFF2-40B4-BE49-F238E27FC236}">
                <a16:creationId xmlns:a16="http://schemas.microsoft.com/office/drawing/2014/main" id="{CA6125CF-0357-46A2-A144-319F7649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30" y="5791479"/>
            <a:ext cx="3856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2725" indent="-2127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alt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48% of CIS, 59% of RRMS and 39% of PMS patients had at least one lesion with an iron rim**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A7B468B-DAC0-4795-8BA1-BCF3DEC0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361" y="5530309"/>
            <a:ext cx="6805527" cy="36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Clarke MA et al. AJNR Am 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Neuroradiol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2020</a:t>
            </a: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99F31B98-17F7-4EE3-AB15-04FB29DDACF0}"/>
              </a:ext>
            </a:extLst>
          </p:cNvPr>
          <p:cNvSpPr/>
          <p:nvPr/>
        </p:nvSpPr>
        <p:spPr bwMode="gray">
          <a:xfrm>
            <a:off x="423143" y="5694755"/>
            <a:ext cx="3704869" cy="619944"/>
          </a:xfrm>
          <a:prstGeom prst="roundRect">
            <a:avLst/>
          </a:prstGeom>
          <a:noFill/>
          <a:ln w="19050" cap="flat" cmpd="sng" algn="ctr">
            <a:solidFill>
              <a:srgbClr val="1C74BA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ourier New" pitchFamily="49" charset="0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1C74BA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84154B10-E45D-482A-9F72-E167D124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7" y="2581835"/>
            <a:ext cx="3600242" cy="31302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 Imagen">
            <a:extLst>
              <a:ext uri="{FF2B5EF4-FFF2-40B4-BE49-F238E27FC236}">
                <a16:creationId xmlns:a16="http://schemas.microsoft.com/office/drawing/2014/main" id="{1E518ED8-E8FD-7C09-6281-2A1E1BB81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41"/>
          <a:stretch>
            <a:fillRect/>
          </a:stretch>
        </p:blipFill>
        <p:spPr bwMode="auto">
          <a:xfrm>
            <a:off x="4611076" y="1538488"/>
            <a:ext cx="3882887" cy="20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 Imagen">
            <a:extLst>
              <a:ext uri="{FF2B5EF4-FFF2-40B4-BE49-F238E27FC236}">
                <a16:creationId xmlns:a16="http://schemas.microsoft.com/office/drawing/2014/main" id="{538B7EAA-9210-FEC2-5CD2-9A43D2A4C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2"/>
          <a:stretch/>
        </p:blipFill>
        <p:spPr bwMode="auto">
          <a:xfrm>
            <a:off x="4626393" y="3636344"/>
            <a:ext cx="3852252" cy="180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FCA0719C-7477-546F-D835-3AB969476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393" y="1174784"/>
            <a:ext cx="1708416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alt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Systemic</a:t>
            </a:r>
            <a:r>
              <a:rPr kumimoji="0" lang="ca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 vasculitis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5" name="9 CuadroTexto">
            <a:extLst>
              <a:ext uri="{FF2B5EF4-FFF2-40B4-BE49-F238E27FC236}">
                <a16:creationId xmlns:a16="http://schemas.microsoft.com/office/drawing/2014/main" id="{A20F61DC-4C9E-D2D3-CD3D-A7E46396E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913" y="1174784"/>
            <a:ext cx="163205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alt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Multiple</a:t>
            </a:r>
            <a:r>
              <a:rPr kumimoji="0" lang="ca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ca-ES" alt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sclerosis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1" name="Rectángulo 34">
            <a:extLst>
              <a:ext uri="{FF2B5EF4-FFF2-40B4-BE49-F238E27FC236}">
                <a16:creationId xmlns:a16="http://schemas.microsoft.com/office/drawing/2014/main" id="{922A045B-6553-427E-AE02-DFE8B7B33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281" y="6622476"/>
            <a:ext cx="2120795" cy="2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9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Calibri" panose="020F0502020204030204" pitchFamily="34" charset="0"/>
              </a:rPr>
              <a:t>Calvi</a:t>
            </a:r>
            <a:r>
              <a:rPr kumimoji="0" lang="en-US" altLang="es-E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Calibri" panose="020F0502020204030204" pitchFamily="34" charset="0"/>
              </a:rPr>
              <a:t> et al. </a:t>
            </a:r>
            <a:r>
              <a:rPr kumimoji="0" lang="en-US" altLang="es-ES" sz="9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Calibri" panose="020F0502020204030204" pitchFamily="34" charset="0"/>
              </a:rPr>
              <a:t>Mult</a:t>
            </a:r>
            <a:r>
              <a:rPr kumimoji="0" lang="en-US" altLang="es-E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Calibri" panose="020F0502020204030204" pitchFamily="34" charset="0"/>
              </a:rPr>
              <a:t> </a:t>
            </a:r>
            <a:r>
              <a:rPr kumimoji="0" lang="en-US" altLang="es-ES" sz="9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Calibri" panose="020F0502020204030204" pitchFamily="34" charset="0"/>
              </a:rPr>
              <a:t>Scler</a:t>
            </a:r>
            <a:r>
              <a:rPr kumimoji="0" lang="en-US" altLang="es-E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Calibri" panose="020F0502020204030204" pitchFamily="34" charset="0"/>
              </a:rPr>
              <a:t> J 2020</a:t>
            </a:r>
          </a:p>
        </p:txBody>
      </p:sp>
      <p:grpSp>
        <p:nvGrpSpPr>
          <p:cNvPr id="12" name="Grupo 9">
            <a:extLst>
              <a:ext uri="{FF2B5EF4-FFF2-40B4-BE49-F238E27FC236}">
                <a16:creationId xmlns:a16="http://schemas.microsoft.com/office/drawing/2014/main" id="{E57B5DED-A2FD-459C-8919-BEA49B94A37A}"/>
              </a:ext>
            </a:extLst>
          </p:cNvPr>
          <p:cNvGrpSpPr/>
          <p:nvPr/>
        </p:nvGrpSpPr>
        <p:grpSpPr>
          <a:xfrm>
            <a:off x="475457" y="1137631"/>
            <a:ext cx="2889585" cy="1378392"/>
            <a:chOff x="4601933" y="1786511"/>
            <a:chExt cx="7614159" cy="4136816"/>
          </a:xfrm>
        </p:grpSpPr>
        <p:pic>
          <p:nvPicPr>
            <p:cNvPr id="13" name="Imagen 2">
              <a:extLst>
                <a:ext uri="{FF2B5EF4-FFF2-40B4-BE49-F238E27FC236}">
                  <a16:creationId xmlns:a16="http://schemas.microsoft.com/office/drawing/2014/main" id="{40A0013D-520B-4306-AEC2-04D0C4C0E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249"/>
            <a:stretch/>
          </p:blipFill>
          <p:spPr>
            <a:xfrm>
              <a:off x="4601933" y="1786511"/>
              <a:ext cx="3423525" cy="3489156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A9A72FB-D3A6-490C-B183-4CCF53614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344"/>
            <a:stretch/>
          </p:blipFill>
          <p:spPr>
            <a:xfrm>
              <a:off x="8025458" y="1786511"/>
              <a:ext cx="3826496" cy="3423292"/>
            </a:xfrm>
            <a:prstGeom prst="rect">
              <a:avLst/>
            </a:prstGeom>
          </p:spPr>
        </p:pic>
        <p:sp>
          <p:nvSpPr>
            <p:cNvPr id="15" name="CuadroTexto 1">
              <a:extLst>
                <a:ext uri="{FF2B5EF4-FFF2-40B4-BE49-F238E27FC236}">
                  <a16:creationId xmlns:a16="http://schemas.microsoft.com/office/drawing/2014/main" id="{730B5F79-21B1-46DE-9984-7803076FF757}"/>
                </a:ext>
              </a:extLst>
            </p:cNvPr>
            <p:cNvSpPr txBox="1"/>
            <p:nvPr/>
          </p:nvSpPr>
          <p:spPr>
            <a:xfrm>
              <a:off x="4601933" y="5138185"/>
              <a:ext cx="1099079" cy="785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ヒラギノ角ゴ Pro W3" panose="020B0300000000000000" pitchFamily="34" charset="-128"/>
                  <a:cs typeface="+mn-cs"/>
                </a:rPr>
                <a:t>Iron</a:t>
              </a:r>
              <a:endPara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anose="020B0300000000000000" pitchFamily="34" charset="-128"/>
                <a:cs typeface="+mn-cs"/>
              </a:endParaRPr>
            </a:p>
          </p:txBody>
        </p:sp>
        <p:sp>
          <p:nvSpPr>
            <p:cNvPr id="16" name="CuadroTexto 3">
              <a:extLst>
                <a:ext uri="{FF2B5EF4-FFF2-40B4-BE49-F238E27FC236}">
                  <a16:creationId xmlns:a16="http://schemas.microsoft.com/office/drawing/2014/main" id="{3FE8B65E-FDE7-45F4-A454-B40E8D5A2F5C}"/>
                </a:ext>
              </a:extLst>
            </p:cNvPr>
            <p:cNvSpPr txBox="1"/>
            <p:nvPr/>
          </p:nvSpPr>
          <p:spPr>
            <a:xfrm>
              <a:off x="8105326" y="5123609"/>
              <a:ext cx="4110766" cy="785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ヒラギノ角ゴ Pro W3" panose="020B0300000000000000" pitchFamily="34" charset="-128"/>
                  <a:cs typeface="+mn-cs"/>
                </a:rPr>
                <a:t>Microglia</a:t>
              </a:r>
              <a:r>
                <a:rPr kumimoji="0" lang="es-E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ヒラギノ角ゴ Pro W3" panose="020B0300000000000000" pitchFamily="34" charset="-128"/>
                  <a:cs typeface="+mn-cs"/>
                </a:rPr>
                <a:t>, </a:t>
              </a:r>
              <a:r>
                <a:rPr kumimoji="0" lang="es-E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ヒラギノ角ゴ Pro W3" panose="020B0300000000000000" pitchFamily="34" charset="-128"/>
                  <a:cs typeface="+mn-cs"/>
                </a:rPr>
                <a:t>Macrophages</a:t>
              </a:r>
              <a:endPara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anose="020B0300000000000000" pitchFamily="34" charset="-128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5EDA8D-EBF3-9BA9-D9D8-25A8264F8B1C}"/>
              </a:ext>
            </a:extLst>
          </p:cNvPr>
          <p:cNvSpPr txBox="1"/>
          <p:nvPr/>
        </p:nvSpPr>
        <p:spPr>
          <a:xfrm>
            <a:off x="9062088" y="815936"/>
            <a:ext cx="2799695" cy="2400657"/>
          </a:xfrm>
          <a:prstGeom prst="rect">
            <a:avLst/>
          </a:prstGeom>
          <a:noFill/>
          <a:ln w="349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≥ 1 PRL in SWI has </a:t>
            </a:r>
            <a:r>
              <a:rPr lang="en-GB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specificity (99.7%)/low sensitivity (24%)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distinguishing MS/CIS vs mimics/healthy </a:t>
            </a:r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controls</a:t>
            </a:r>
          </a:p>
          <a:p>
            <a:pPr algn="just"/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C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MAGNIMS Centers, 3T, </a:t>
            </a:r>
            <a:r>
              <a:rPr lang="de-CH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various</a:t>
            </a:r>
            <a:r>
              <a:rPr lang="de-C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CH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protocols</a:t>
            </a:r>
            <a:r>
              <a:rPr lang="de-CH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 (n = 254), MS mimics (n = 91), older healthy controls (n = 217)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12C3B9-9CC9-0956-7FC6-7484F09730C1}"/>
              </a:ext>
            </a:extLst>
          </p:cNvPr>
          <p:cNvSpPr txBox="1"/>
          <p:nvPr/>
        </p:nvSpPr>
        <p:spPr>
          <a:xfrm>
            <a:off x="7830715" y="6543497"/>
            <a:ext cx="5112568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de-CH" sz="1200" dirty="0" err="1">
                <a:latin typeface="Calbri"/>
              </a:rPr>
              <a:t>Meaton</a:t>
            </a:r>
            <a:r>
              <a:rPr lang="de-CH" sz="1200" dirty="0">
                <a:latin typeface="Calbri"/>
              </a:rPr>
              <a:t> I et al., Mult Scler. 2022 </a:t>
            </a:r>
            <a:endParaRPr lang="en-US" sz="1200" dirty="0">
              <a:latin typeface="Cal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D1112-DE77-4633-A2AA-25BD12851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866" y="3179567"/>
            <a:ext cx="3198016" cy="31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36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25C2E-0AE0-E993-35DF-AFDEE9AC603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82886" y="2007510"/>
            <a:ext cx="10792279" cy="31994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Paramagnetic Rim Lesions</a:t>
            </a:r>
            <a:endParaRPr lang="en-GB" sz="22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0" i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Principles and Recommendations</a:t>
            </a:r>
            <a:endParaRPr lang="en-GB" sz="20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en-US" sz="20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 of PRLs by MRI may be used in the diagnosis of MS. </a:t>
            </a:r>
            <a:endParaRPr lang="en-GB" sz="20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 of PRLs by MRI can increase the specificity of diagnosis in MS. 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 of PRLs is not required for diagnosis of MS.</a:t>
            </a:r>
            <a:endParaRPr lang="en-GB" sz="20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b="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patients with typical symptoms and typical lesions in one topography, the presence </a:t>
            </a:r>
            <a:r>
              <a:rPr lang="en-US" sz="2000" b="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≥1 PRL</a:t>
            </a:r>
            <a:r>
              <a:rPr lang="en-US" sz="2000" b="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plus DIT or CSF positive is sufficient to diagnose MS </a:t>
            </a:r>
            <a:endParaRPr lang="en-GB" sz="2000" b="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81870-8D66-7A5F-2787-7D0FD68333D1}"/>
              </a:ext>
            </a:extLst>
          </p:cNvPr>
          <p:cNvSpPr txBox="1"/>
          <p:nvPr/>
        </p:nvSpPr>
        <p:spPr>
          <a:xfrm>
            <a:off x="5977599" y="374636"/>
            <a:ext cx="621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2400" dirty="0">
                <a:latin typeface="+mn-lt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756289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multiple symptom&#10;&#10;Description automatically generated">
            <a:extLst>
              <a:ext uri="{FF2B5EF4-FFF2-40B4-BE49-F238E27FC236}">
                <a16:creationId xmlns:a16="http://schemas.microsoft.com/office/drawing/2014/main" id="{8B6B5DE0-B19A-ACBD-80BE-D74B3DD62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r="971" b="23898"/>
          <a:stretch/>
        </p:blipFill>
        <p:spPr>
          <a:xfrm>
            <a:off x="333374" y="200903"/>
            <a:ext cx="11277601" cy="6456194"/>
          </a:xfrm>
          <a:prstGeom prst="rect">
            <a:avLst/>
          </a:prstGeom>
        </p:spPr>
      </p:pic>
      <p:pic>
        <p:nvPicPr>
          <p:cNvPr id="2" name="Picture 1" descr="A white background with grey text&#10;&#10;Description automatically generated">
            <a:extLst>
              <a:ext uri="{FF2B5EF4-FFF2-40B4-BE49-F238E27FC236}">
                <a16:creationId xmlns:a16="http://schemas.microsoft.com/office/drawing/2014/main" id="{3E676939-FAEA-6941-5178-51D408736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3710" cy="6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11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multiple symptom&#10;&#10;Description automatically generated">
            <a:extLst>
              <a:ext uri="{FF2B5EF4-FFF2-40B4-BE49-F238E27FC236}">
                <a16:creationId xmlns:a16="http://schemas.microsoft.com/office/drawing/2014/main" id="{8B6B5DE0-B19A-ACBD-80BE-D74B3DD62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r="971" b="23898"/>
          <a:stretch/>
        </p:blipFill>
        <p:spPr>
          <a:xfrm>
            <a:off x="333374" y="200903"/>
            <a:ext cx="11277601" cy="6456194"/>
          </a:xfrm>
          <a:prstGeom prst="rect">
            <a:avLst/>
          </a:prstGeom>
        </p:spPr>
      </p:pic>
      <p:pic>
        <p:nvPicPr>
          <p:cNvPr id="2" name="Picture 1" descr="A white background with grey text&#10;&#10;Description automatically generated">
            <a:extLst>
              <a:ext uri="{FF2B5EF4-FFF2-40B4-BE49-F238E27FC236}">
                <a16:creationId xmlns:a16="http://schemas.microsoft.com/office/drawing/2014/main" id="{3E676939-FAEA-6941-5178-51D408736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3710" cy="6483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3FE7A52-3C5B-50C2-E020-FE7BAB3E4793}"/>
              </a:ext>
            </a:extLst>
          </p:cNvPr>
          <p:cNvCxnSpPr/>
          <p:nvPr/>
        </p:nvCxnSpPr>
        <p:spPr>
          <a:xfrm flipH="1">
            <a:off x="1674813" y="5875338"/>
            <a:ext cx="7381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1DF61C-29E0-C106-0C36-D4F5EB0245AA}"/>
              </a:ext>
            </a:extLst>
          </p:cNvPr>
          <p:cNvCxnSpPr/>
          <p:nvPr/>
        </p:nvCxnSpPr>
        <p:spPr>
          <a:xfrm flipH="1">
            <a:off x="10704513" y="3779838"/>
            <a:ext cx="7381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1A9853-5FBD-7F6B-A1DB-DD1CF03A4B68}"/>
              </a:ext>
            </a:extLst>
          </p:cNvPr>
          <p:cNvCxnSpPr/>
          <p:nvPr/>
        </p:nvCxnSpPr>
        <p:spPr>
          <a:xfrm flipH="1">
            <a:off x="4875213" y="6332538"/>
            <a:ext cx="7381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566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8F8AB7-DC88-CD28-1DC1-42C82ED4FAF2}"/>
              </a:ext>
            </a:extLst>
          </p:cNvPr>
          <p:cNvSpPr txBox="1"/>
          <p:nvPr/>
        </p:nvSpPr>
        <p:spPr>
          <a:xfrm>
            <a:off x="246724" y="868606"/>
            <a:ext cx="4740948" cy="35497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400" b="1" dirty="0">
                <a:effectLst/>
              </a:rPr>
              <a:t>Xavier Montalban, MD</a:t>
            </a:r>
            <a:r>
              <a:rPr lang="en-US" sz="1400" b="1" baseline="30000" dirty="0">
                <a:effectLst/>
              </a:rPr>
              <a:t>1,*</a:t>
            </a:r>
            <a:r>
              <a:rPr lang="en-US" sz="1400" b="1" dirty="0">
                <a:effectLst/>
              </a:rPr>
              <a:t>, Christine Lebrun-</a:t>
            </a:r>
            <a:r>
              <a:rPr lang="en-US" sz="1400" b="1" dirty="0" err="1">
                <a:effectLst/>
              </a:rPr>
              <a:t>Frenay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2</a:t>
            </a:r>
            <a:r>
              <a:rPr lang="en-US" sz="1400" dirty="0">
                <a:effectLst/>
              </a:rPr>
              <a:t>,  </a:t>
            </a:r>
            <a:r>
              <a:rPr lang="en-US" sz="1400" b="1" dirty="0" err="1">
                <a:effectLst/>
              </a:rPr>
              <a:t>Jiwon</a:t>
            </a:r>
            <a:r>
              <a:rPr lang="en-US" sz="1400" b="1" dirty="0">
                <a:effectLst/>
              </a:rPr>
              <a:t> Oh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3</a:t>
            </a:r>
            <a:r>
              <a:rPr lang="en-US" sz="1400" dirty="0">
                <a:effectLst/>
              </a:rPr>
              <a:t>, </a:t>
            </a:r>
            <a:r>
              <a:rPr lang="en-US" sz="1400" b="1" dirty="0">
                <a:effectLst/>
              </a:rPr>
              <a:t>Georgina Arrambide,MD</a:t>
            </a:r>
            <a:r>
              <a:rPr lang="en-US" sz="1400" b="1" baseline="30000" dirty="0">
                <a:effectLst/>
              </a:rPr>
              <a:t>1</a:t>
            </a:r>
            <a:r>
              <a:rPr lang="en-US" sz="1400" b="1" dirty="0">
                <a:effectLst/>
              </a:rPr>
              <a:t>, Marcello Moccia, MD</a:t>
            </a:r>
            <a:r>
              <a:rPr lang="en-US" sz="1400" b="1" baseline="30000" dirty="0">
                <a:effectLst/>
              </a:rPr>
              <a:t>4,</a:t>
            </a:r>
            <a:r>
              <a:rPr lang="en-US" sz="1400" baseline="30000" dirty="0">
                <a:effectLst/>
              </a:rPr>
              <a:t>5</a:t>
            </a:r>
            <a:r>
              <a:rPr lang="en-US" sz="1400" dirty="0">
                <a:effectLst/>
              </a:rPr>
              <a:t>, Maria Pia Amato, MD</a:t>
            </a:r>
            <a:r>
              <a:rPr lang="en-US" sz="1400" baseline="30000" dirty="0">
                <a:effectLst/>
              </a:rPr>
              <a:t>6</a:t>
            </a:r>
            <a:r>
              <a:rPr lang="en-US" sz="1400" dirty="0">
                <a:effectLst/>
              </a:rPr>
              <a:t>, Lilyana </a:t>
            </a:r>
            <a:r>
              <a:rPr lang="en-US" sz="1400" dirty="0" err="1">
                <a:effectLst/>
              </a:rPr>
              <a:t>Amezcua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7</a:t>
            </a:r>
            <a:r>
              <a:rPr lang="en-US" sz="1400" dirty="0">
                <a:effectLst/>
              </a:rPr>
              <a:t>, Brenda </a:t>
            </a:r>
            <a:r>
              <a:rPr lang="en-US" sz="1400" dirty="0" err="1">
                <a:effectLst/>
              </a:rPr>
              <a:t>Banwell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8</a:t>
            </a:r>
            <a:r>
              <a:rPr lang="en-US" sz="1400" dirty="0">
                <a:effectLst/>
              </a:rPr>
              <a:t>, Amit Bar-Or, MD</a:t>
            </a:r>
            <a:r>
              <a:rPr lang="en-US" sz="1400" baseline="30000" dirty="0">
                <a:effectLst/>
              </a:rPr>
              <a:t>8</a:t>
            </a:r>
            <a:r>
              <a:rPr lang="en-US" sz="1400" dirty="0">
                <a:effectLst/>
              </a:rPr>
              <a:t>, Frederik </a:t>
            </a:r>
            <a:r>
              <a:rPr lang="en-US" sz="1400" dirty="0" err="1">
                <a:effectLst/>
              </a:rPr>
              <a:t>Barkhof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9</a:t>
            </a:r>
            <a:r>
              <a:rPr lang="en-US" sz="1400" dirty="0">
                <a:effectLst/>
              </a:rPr>
              <a:t>, Helmut </a:t>
            </a:r>
            <a:r>
              <a:rPr lang="en-US" sz="1400" dirty="0" err="1">
                <a:effectLst/>
              </a:rPr>
              <a:t>Butzkueven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10</a:t>
            </a:r>
            <a:r>
              <a:rPr lang="en-US" sz="1400" dirty="0">
                <a:effectLst/>
              </a:rPr>
              <a:t>, , MD,</a:t>
            </a:r>
            <a:r>
              <a:rPr lang="en-US" sz="1400" baseline="30000" dirty="0">
                <a:effectLst/>
              </a:rPr>
              <a:t> </a:t>
            </a:r>
            <a:r>
              <a:rPr lang="en-US" sz="1400" dirty="0">
                <a:effectLst/>
              </a:rPr>
              <a:t>Olga Ciccarelli, MD</a:t>
            </a:r>
            <a:r>
              <a:rPr lang="en-US" sz="1400" baseline="30000" dirty="0">
                <a:effectLst/>
              </a:rPr>
              <a:t>5</a:t>
            </a:r>
            <a:r>
              <a:rPr lang="en-US" sz="1400" dirty="0">
                <a:effectLst/>
              </a:rPr>
              <a:t>,</a:t>
            </a:r>
            <a:r>
              <a:rPr lang="en-US" sz="1400" baseline="30000" dirty="0">
                <a:effectLst/>
              </a:rPr>
              <a:t> </a:t>
            </a:r>
            <a:r>
              <a:rPr lang="en-US" sz="1400" dirty="0">
                <a:effectLst/>
              </a:rPr>
              <a:t>  Jeffrey A. Cohen, MD</a:t>
            </a:r>
            <a:r>
              <a:rPr lang="en-US" sz="1400" baseline="30000" dirty="0">
                <a:effectLst/>
              </a:rPr>
              <a:t>11</a:t>
            </a:r>
            <a:r>
              <a:rPr lang="en-US" sz="1400" dirty="0">
                <a:effectLst/>
              </a:rPr>
              <a:t>,</a:t>
            </a:r>
            <a:r>
              <a:rPr lang="en-US" sz="1400" baseline="30000" dirty="0">
                <a:effectLst/>
              </a:rPr>
              <a:t> </a:t>
            </a:r>
            <a:r>
              <a:rPr lang="en-US" sz="1400" dirty="0">
                <a:effectLst/>
              </a:rPr>
              <a:t> Giancarlo </a:t>
            </a:r>
            <a:r>
              <a:rPr lang="en-US" sz="1400" dirty="0" err="1">
                <a:effectLst/>
              </a:rPr>
              <a:t>Comi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12</a:t>
            </a:r>
            <a:r>
              <a:rPr lang="en-US" sz="1400" dirty="0">
                <a:effectLst/>
              </a:rPr>
              <a:t>,  Jorge </a:t>
            </a:r>
            <a:r>
              <a:rPr lang="en-US" sz="1400" dirty="0" err="1">
                <a:effectLst/>
              </a:rPr>
              <a:t>Correale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13</a:t>
            </a:r>
            <a:r>
              <a:rPr lang="en-US" sz="1400" dirty="0">
                <a:effectLst/>
              </a:rPr>
              <a:t>,  Florian </a:t>
            </a:r>
            <a:r>
              <a:rPr lang="en-US" sz="1400" dirty="0" err="1">
                <a:effectLst/>
              </a:rPr>
              <a:t>Deisenhammer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14</a:t>
            </a:r>
            <a:r>
              <a:rPr lang="en-US" sz="1400" dirty="0">
                <a:effectLst/>
              </a:rPr>
              <a:t>,  Massimo </a:t>
            </a:r>
            <a:r>
              <a:rPr lang="en-US" sz="1400" dirty="0" err="1">
                <a:effectLst/>
              </a:rPr>
              <a:t>Filippi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15</a:t>
            </a:r>
            <a:r>
              <a:rPr lang="en-US" sz="1400" dirty="0">
                <a:effectLst/>
              </a:rPr>
              <a:t>,</a:t>
            </a:r>
            <a:r>
              <a:rPr lang="en-US" sz="1400" baseline="30000" dirty="0">
                <a:effectLst/>
              </a:rPr>
              <a:t> </a:t>
            </a:r>
            <a:r>
              <a:rPr lang="en-US" sz="1400" dirty="0">
                <a:effectLst/>
              </a:rPr>
              <a:t> Julie Fiol</a:t>
            </a:r>
            <a:r>
              <a:rPr lang="en-US" sz="1400" baseline="30000" dirty="0">
                <a:effectLst/>
              </a:rPr>
              <a:t>16</a:t>
            </a:r>
            <a:r>
              <a:rPr lang="en-US" sz="1400" dirty="0">
                <a:effectLst/>
              </a:rPr>
              <a:t>,  Mark Freedman, MD</a:t>
            </a:r>
            <a:r>
              <a:rPr lang="en-US" sz="1400" baseline="30000" dirty="0">
                <a:effectLst/>
              </a:rPr>
              <a:t>17</a:t>
            </a:r>
            <a:r>
              <a:rPr lang="en-US" sz="1400" dirty="0">
                <a:effectLst/>
              </a:rPr>
              <a:t>,  Kazuo </a:t>
            </a:r>
            <a:r>
              <a:rPr lang="en-US" sz="1400" dirty="0" err="1">
                <a:effectLst/>
              </a:rPr>
              <a:t>Fujihara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18</a:t>
            </a:r>
            <a:r>
              <a:rPr lang="en-US" sz="1400" dirty="0">
                <a:effectLst/>
              </a:rPr>
              <a:t>,  Cristina </a:t>
            </a:r>
            <a:r>
              <a:rPr lang="en-US" sz="1400" dirty="0" err="1">
                <a:effectLst/>
              </a:rPr>
              <a:t>Granziera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19</a:t>
            </a:r>
            <a:r>
              <a:rPr lang="en-US" sz="1400" dirty="0">
                <a:effectLst/>
              </a:rPr>
              <a:t>,  Ari Green, MD</a:t>
            </a:r>
            <a:r>
              <a:rPr lang="en-US" sz="1400" baseline="30000" dirty="0">
                <a:effectLst/>
              </a:rPr>
              <a:t>20</a:t>
            </a:r>
            <a:r>
              <a:rPr lang="en-US" sz="1400" dirty="0">
                <a:effectLst/>
              </a:rPr>
              <a:t>,  Hans-Peter Hartung, MD</a:t>
            </a:r>
            <a:r>
              <a:rPr lang="en-US" sz="1400" baseline="30000" dirty="0">
                <a:effectLst/>
              </a:rPr>
              <a:t>21</a:t>
            </a:r>
            <a:r>
              <a:rPr lang="en-US" sz="1400" dirty="0">
                <a:effectLst/>
              </a:rPr>
              <a:t>,  Kerstin </a:t>
            </a:r>
            <a:r>
              <a:rPr lang="en-US" sz="1400" dirty="0" err="1">
                <a:effectLst/>
              </a:rPr>
              <a:t>Hellwig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22</a:t>
            </a:r>
            <a:r>
              <a:rPr lang="en-US" sz="1400" dirty="0">
                <a:effectLst/>
              </a:rPr>
              <a:t>,  Ludwig </a:t>
            </a:r>
            <a:r>
              <a:rPr lang="en-US" sz="1400" dirty="0" err="1">
                <a:effectLst/>
              </a:rPr>
              <a:t>Kappos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19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Dorlan</a:t>
            </a:r>
            <a:r>
              <a:rPr lang="en-US" sz="1400" dirty="0">
                <a:effectLst/>
              </a:rPr>
              <a:t> Kimbrough, MD</a:t>
            </a:r>
            <a:r>
              <a:rPr lang="en-US" sz="1400" baseline="30000" dirty="0">
                <a:effectLst/>
              </a:rPr>
              <a:t>23</a:t>
            </a:r>
            <a:r>
              <a:rPr lang="en-US" sz="1400" dirty="0">
                <a:effectLst/>
              </a:rPr>
              <a:t>,  Joep Killestein</a:t>
            </a:r>
            <a:r>
              <a:rPr lang="en-US" sz="1400" baseline="30000" dirty="0">
                <a:effectLst/>
              </a:rPr>
              <a:t>24</a:t>
            </a:r>
            <a:r>
              <a:rPr lang="en-US" sz="1400" dirty="0">
                <a:effectLst/>
              </a:rPr>
              <a:t>, MD,  Fred Lublin, MD</a:t>
            </a:r>
            <a:r>
              <a:rPr lang="en-US" sz="1400" baseline="30000" dirty="0">
                <a:effectLst/>
              </a:rPr>
              <a:t>25</a:t>
            </a:r>
            <a:r>
              <a:rPr lang="en-US" sz="1400" dirty="0">
                <a:effectLst/>
              </a:rPr>
              <a:t>,  Romain </a:t>
            </a:r>
            <a:r>
              <a:rPr lang="en-US" sz="1400" dirty="0" err="1">
                <a:effectLst/>
              </a:rPr>
              <a:t>Marignier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26</a:t>
            </a:r>
            <a:r>
              <a:rPr lang="en-US" sz="1400" dirty="0">
                <a:effectLst/>
              </a:rPr>
              <a:t>,  Ruth Ann </a:t>
            </a:r>
            <a:r>
              <a:rPr lang="en-US" sz="1400" dirty="0" err="1">
                <a:effectLst/>
              </a:rPr>
              <a:t>Marrie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27</a:t>
            </a:r>
            <a:r>
              <a:rPr lang="en-US" sz="1400" dirty="0">
                <a:effectLst/>
              </a:rPr>
              <a:t>,  Aaron Miller</a:t>
            </a:r>
            <a:r>
              <a:rPr lang="en-US" sz="1400" baseline="30000" dirty="0">
                <a:effectLst/>
              </a:rPr>
              <a:t>25</a:t>
            </a:r>
            <a:r>
              <a:rPr lang="en-US" sz="1400" dirty="0">
                <a:effectLst/>
              </a:rPr>
              <a:t>, MD, Susanna Otero, MD</a:t>
            </a:r>
            <a:r>
              <a:rPr lang="en-US" sz="1400" baseline="30000" dirty="0">
                <a:effectLst/>
              </a:rPr>
              <a:t>1</a:t>
            </a:r>
            <a:r>
              <a:rPr lang="en-US" sz="1400" dirty="0">
                <a:effectLst/>
              </a:rPr>
              <a:t>, Daniel </a:t>
            </a:r>
            <a:r>
              <a:rPr lang="en-US" sz="1400" dirty="0" err="1">
                <a:effectLst/>
              </a:rPr>
              <a:t>Ontaneda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11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Sudarshini</a:t>
            </a:r>
            <a:r>
              <a:rPr lang="en-US" sz="1400" dirty="0">
                <a:effectLst/>
              </a:rPr>
              <a:t> Ramanathan, MD</a:t>
            </a:r>
            <a:r>
              <a:rPr lang="en-US" sz="1400" baseline="30000" dirty="0">
                <a:effectLst/>
              </a:rPr>
              <a:t>26</a:t>
            </a:r>
            <a:r>
              <a:rPr lang="en-US" sz="1400" dirty="0">
                <a:effectLst/>
              </a:rPr>
              <a:t>,  Daniel Reich, MD</a:t>
            </a:r>
            <a:r>
              <a:rPr lang="en-US" sz="1400" baseline="30000" dirty="0">
                <a:effectLst/>
              </a:rPr>
              <a:t>27</a:t>
            </a:r>
            <a:r>
              <a:rPr lang="en-US" sz="1400" dirty="0">
                <a:effectLst/>
              </a:rPr>
              <a:t>, Mara Rocca, MD</a:t>
            </a:r>
            <a:r>
              <a:rPr lang="en-US" sz="1400" baseline="30000" dirty="0">
                <a:effectLst/>
              </a:rPr>
              <a:t>15</a:t>
            </a:r>
            <a:r>
              <a:rPr lang="en-US" sz="1400" dirty="0">
                <a:effectLst/>
              </a:rPr>
              <a:t>,  Alex </a:t>
            </a:r>
            <a:r>
              <a:rPr lang="en-US" sz="1400" dirty="0" err="1">
                <a:effectLst/>
              </a:rPr>
              <a:t>Rovira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</a:t>
            </a:r>
            <a:r>
              <a:rPr lang="en-US" sz="1400" dirty="0">
                <a:effectLst/>
              </a:rPr>
              <a:t>, Shiv </a:t>
            </a:r>
            <a:r>
              <a:rPr lang="en-US" sz="1400" dirty="0" err="1">
                <a:effectLst/>
              </a:rPr>
              <a:t>Saidha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28</a:t>
            </a:r>
            <a:r>
              <a:rPr lang="en-US" sz="1400" dirty="0">
                <a:effectLst/>
              </a:rPr>
              <a:t>, Amber Salter, PhD</a:t>
            </a:r>
            <a:r>
              <a:rPr lang="en-US" sz="1400" baseline="30000" dirty="0">
                <a:effectLst/>
              </a:rPr>
              <a:t>29</a:t>
            </a:r>
            <a:r>
              <a:rPr lang="en-US" sz="1400" dirty="0">
                <a:effectLst/>
              </a:rPr>
              <a:t>,  </a:t>
            </a:r>
            <a:r>
              <a:rPr lang="en-US" sz="1400" dirty="0" err="1">
                <a:effectLst/>
              </a:rPr>
              <a:t>Jaume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Sastre-Garriga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</a:t>
            </a:r>
            <a:r>
              <a:rPr lang="en-US" sz="1400" dirty="0">
                <a:effectLst/>
              </a:rPr>
              <a:t>, Deanna Saylor, MD</a:t>
            </a:r>
            <a:r>
              <a:rPr lang="en-US" sz="1400" baseline="30000" dirty="0">
                <a:effectLst/>
              </a:rPr>
              <a:t>30</a:t>
            </a:r>
            <a:r>
              <a:rPr lang="en-US" sz="1400" dirty="0">
                <a:effectLst/>
              </a:rPr>
              <a:t>, Andy Solomon, MD</a:t>
            </a:r>
            <a:r>
              <a:rPr lang="en-US" sz="1400" baseline="30000" dirty="0">
                <a:effectLst/>
              </a:rPr>
              <a:t>31</a:t>
            </a:r>
            <a:r>
              <a:rPr lang="en-US" sz="1400" dirty="0">
                <a:effectLst/>
              </a:rPr>
              <a:t>,  Maria Pia </a:t>
            </a:r>
            <a:r>
              <a:rPr lang="en-US" sz="1400" dirty="0" err="1">
                <a:effectLst/>
              </a:rPr>
              <a:t>Sormani</a:t>
            </a:r>
            <a:r>
              <a:rPr lang="en-US" sz="1400" dirty="0">
                <a:effectLst/>
              </a:rPr>
              <a:t>, PhD</a:t>
            </a:r>
            <a:r>
              <a:rPr lang="en-US" sz="1400" baseline="30000" dirty="0">
                <a:effectLst/>
              </a:rPr>
              <a:t>32</a:t>
            </a:r>
            <a:r>
              <a:rPr lang="en-US" sz="1400" dirty="0">
                <a:effectLst/>
              </a:rPr>
              <a:t>,  Bruno </a:t>
            </a:r>
            <a:r>
              <a:rPr lang="en-US" sz="1400" dirty="0" err="1">
                <a:effectLst/>
              </a:rPr>
              <a:t>Stankoff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33</a:t>
            </a:r>
            <a:r>
              <a:rPr lang="en-US" sz="1400" dirty="0">
                <a:effectLst/>
              </a:rPr>
              <a:t>,  Mar </a:t>
            </a:r>
            <a:r>
              <a:rPr lang="en-US" sz="1400" dirty="0" err="1">
                <a:effectLst/>
              </a:rPr>
              <a:t>Tintore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</a:t>
            </a:r>
            <a:r>
              <a:rPr lang="en-US" sz="1400" dirty="0">
                <a:effectLst/>
              </a:rPr>
              <a:t>,  Helen Tremlett, PhD</a:t>
            </a:r>
            <a:r>
              <a:rPr lang="en-US" sz="1400" baseline="30000" dirty="0">
                <a:effectLst/>
              </a:rPr>
              <a:t>34</a:t>
            </a:r>
            <a:r>
              <a:rPr lang="en-US" sz="1400" dirty="0">
                <a:effectLst/>
              </a:rPr>
              <a:t>,  Anneke Van der Walt, MD</a:t>
            </a:r>
            <a:r>
              <a:rPr lang="en-US" sz="1400" baseline="30000" dirty="0">
                <a:effectLst/>
              </a:rPr>
              <a:t>9</a:t>
            </a:r>
            <a:r>
              <a:rPr lang="en-US" sz="1400" dirty="0">
                <a:effectLst/>
              </a:rPr>
              <a:t>, Shanthi Viswanathan, MD</a:t>
            </a:r>
            <a:r>
              <a:rPr lang="en-US" sz="1400" baseline="30000" dirty="0">
                <a:effectLst/>
              </a:rPr>
              <a:t>35</a:t>
            </a:r>
            <a:r>
              <a:rPr lang="en-US" sz="1400" dirty="0">
                <a:effectLst/>
              </a:rPr>
              <a:t>,  Heinz </a:t>
            </a:r>
            <a:r>
              <a:rPr lang="en-US" sz="1400" dirty="0" err="1">
                <a:effectLst/>
              </a:rPr>
              <a:t>Wiendl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36</a:t>
            </a:r>
            <a:r>
              <a:rPr lang="en-US" sz="1400" dirty="0">
                <a:effectLst/>
              </a:rPr>
              <a:t>,  Brigitte </a:t>
            </a:r>
            <a:r>
              <a:rPr lang="en-US" sz="1400" dirty="0" err="1">
                <a:effectLst/>
              </a:rPr>
              <a:t>Wildemann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37</a:t>
            </a:r>
            <a:r>
              <a:rPr lang="en-US" sz="1400" dirty="0">
                <a:effectLst/>
              </a:rPr>
              <a:t>, Bassem </a:t>
            </a:r>
            <a:r>
              <a:rPr lang="en-US" sz="1400" dirty="0" err="1">
                <a:effectLst/>
              </a:rPr>
              <a:t>Yamout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38</a:t>
            </a:r>
            <a:r>
              <a:rPr lang="en-US" sz="1400" dirty="0">
                <a:effectLst/>
              </a:rPr>
              <a:t>, Paola </a:t>
            </a:r>
            <a:r>
              <a:rPr lang="en-US" sz="1400" dirty="0" err="1">
                <a:effectLst/>
              </a:rPr>
              <a:t>Zaratin</a:t>
            </a:r>
            <a:r>
              <a:rPr lang="en-US" sz="1400" dirty="0">
                <a:effectLst/>
              </a:rPr>
              <a:t>, PhD</a:t>
            </a:r>
            <a:r>
              <a:rPr lang="en-US" sz="1400" baseline="30000" dirty="0">
                <a:effectLst/>
              </a:rPr>
              <a:t>39</a:t>
            </a:r>
            <a:r>
              <a:rPr lang="en-US" sz="1400" dirty="0">
                <a:effectLst/>
              </a:rPr>
              <a:t>,  </a:t>
            </a:r>
            <a:r>
              <a:rPr lang="en-US" sz="1400" b="1" dirty="0">
                <a:effectLst/>
              </a:rPr>
              <a:t>Peter </a:t>
            </a:r>
            <a:r>
              <a:rPr lang="en-US" sz="1400" b="1" dirty="0" err="1">
                <a:effectLst/>
              </a:rPr>
              <a:t>Calabresi</a:t>
            </a:r>
            <a:r>
              <a:rPr lang="en-US" sz="1400" b="1" dirty="0">
                <a:effectLst/>
              </a:rPr>
              <a:t>, MD</a:t>
            </a:r>
            <a:r>
              <a:rPr lang="en-US" sz="1400" b="1" baseline="30000" dirty="0">
                <a:effectLst/>
              </a:rPr>
              <a:t>28</a:t>
            </a:r>
            <a:r>
              <a:rPr lang="en-US" sz="1400" b="1" dirty="0">
                <a:effectLst/>
              </a:rPr>
              <a:t>, Timothy Coetzee, PhD</a:t>
            </a:r>
            <a:r>
              <a:rPr lang="en-US" sz="1400" b="1" baseline="30000" dirty="0">
                <a:effectLst/>
              </a:rPr>
              <a:t>16</a:t>
            </a:r>
            <a:r>
              <a:rPr lang="en-US" sz="1400" b="1" dirty="0">
                <a:effectLst/>
              </a:rPr>
              <a:t>,  Alan J. Thompson, </a:t>
            </a:r>
            <a:r>
              <a:rPr lang="en-US" sz="1400" dirty="0">
                <a:effectLst/>
              </a:rPr>
              <a:t>MD</a:t>
            </a:r>
            <a:r>
              <a:rPr lang="en-US" sz="1400" baseline="30000" dirty="0">
                <a:effectLst/>
              </a:rPr>
              <a:t>5</a:t>
            </a:r>
            <a:endParaRPr lang="en-US" sz="1400" dirty="0">
              <a:effectLst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517FC1-5A5A-8107-F725-52D5B4DBC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74" y="212965"/>
            <a:ext cx="6389346" cy="51114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white background with grey text&#10;&#10;Description automatically generated">
            <a:extLst>
              <a:ext uri="{FF2B5EF4-FFF2-40B4-BE49-F238E27FC236}">
                <a16:creationId xmlns:a16="http://schemas.microsoft.com/office/drawing/2014/main" id="{20EDA318-DF7E-5F60-08F6-A63996198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51" y="4461920"/>
            <a:ext cx="6124196" cy="8625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FD4453-98FC-7C1B-E49E-80E039A9A07A}"/>
              </a:ext>
            </a:extLst>
          </p:cNvPr>
          <p:cNvSpPr txBox="1"/>
          <p:nvPr/>
        </p:nvSpPr>
        <p:spPr>
          <a:xfrm>
            <a:off x="9766451" y="218960"/>
            <a:ext cx="187599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n-lt"/>
                <a:cs typeface="Arial" panose="020B0604020202020204" pitchFamily="34" charset="0"/>
              </a:rPr>
              <a:t>29 Nov-2 Dec 2023</a:t>
            </a:r>
            <a:br>
              <a:rPr lang="en-US" sz="1800" dirty="0">
                <a:latin typeface="+mn-lt"/>
                <a:cs typeface="Arial" panose="020B0604020202020204" pitchFamily="34" charset="0"/>
              </a:rPr>
            </a:br>
            <a:r>
              <a:rPr lang="en-US" sz="1800" dirty="0">
                <a:latin typeface="+mn-lt"/>
                <a:cs typeface="Arial" panose="020B0604020202020204" pitchFamily="34" charset="0"/>
              </a:rPr>
              <a:t>Barcelona</a:t>
            </a:r>
            <a:endParaRPr lang="en-US" dirty="0"/>
          </a:p>
        </p:txBody>
      </p:sp>
      <p:pic>
        <p:nvPicPr>
          <p:cNvPr id="21" name="Picture 2" descr="Barcelona sagrada familia fotos de stock, imágenes de Barcelona sagrada  familia sin royalties | Depositphotos">
            <a:extLst>
              <a:ext uri="{FF2B5EF4-FFF2-40B4-BE49-F238E27FC236}">
                <a16:creationId xmlns:a16="http://schemas.microsoft.com/office/drawing/2014/main" id="{EA6086D5-B989-4CFA-C052-04AF174C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48" y="5210764"/>
            <a:ext cx="1130949" cy="16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SANT JORDI EN CASA BATLLÓ - Associació de Passeig de Gràcia">
            <a:extLst>
              <a:ext uri="{FF2B5EF4-FFF2-40B4-BE49-F238E27FC236}">
                <a16:creationId xmlns:a16="http://schemas.microsoft.com/office/drawing/2014/main" id="{D8397DF7-BAE0-8DB4-0FF3-6521CDAA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71" y="5209897"/>
            <a:ext cx="2825429" cy="16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La Barceloneta: La playa más famosa y antigua de Barcelona | Top Adventure">
            <a:extLst>
              <a:ext uri="{FF2B5EF4-FFF2-40B4-BE49-F238E27FC236}">
                <a16:creationId xmlns:a16="http://schemas.microsoft.com/office/drawing/2014/main" id="{9623B40F-0D14-A89B-0403-B42C31FF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74" y="5198344"/>
            <a:ext cx="2212873" cy="16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152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owchart of a medical procedure&#10;&#10;Description automatically generated">
            <a:extLst>
              <a:ext uri="{FF2B5EF4-FFF2-40B4-BE49-F238E27FC236}">
                <a16:creationId xmlns:a16="http://schemas.microsoft.com/office/drawing/2014/main" id="{D449CB5F-E38D-A8C5-662B-303FDCE9E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43" y="579770"/>
            <a:ext cx="9194724" cy="5698459"/>
          </a:xfrm>
          <a:prstGeom prst="rect">
            <a:avLst/>
          </a:prstGeom>
        </p:spPr>
      </p:pic>
      <p:pic>
        <p:nvPicPr>
          <p:cNvPr id="2" name="Picture 1" descr="A white background with grey text&#10;&#10;Description automatically generated">
            <a:extLst>
              <a:ext uri="{FF2B5EF4-FFF2-40B4-BE49-F238E27FC236}">
                <a16:creationId xmlns:a16="http://schemas.microsoft.com/office/drawing/2014/main" id="{4748B011-7DE2-BAED-7B91-99D60ECFA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90" y="5933395"/>
            <a:ext cx="4603710" cy="64838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10D4F32-0CE9-1913-0FA8-1E5FC1EF5352}"/>
              </a:ext>
            </a:extLst>
          </p:cNvPr>
          <p:cNvCxnSpPr/>
          <p:nvPr/>
        </p:nvCxnSpPr>
        <p:spPr>
          <a:xfrm flipH="1">
            <a:off x="7308890" y="1010133"/>
            <a:ext cx="7381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192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34122-6104-64AC-6DFA-0A89B721A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593C6-743E-7C20-C4AD-B98F7BBEA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6271" cy="4351338"/>
          </a:xfrm>
        </p:spPr>
        <p:txBody>
          <a:bodyPr/>
          <a:lstStyle/>
          <a:p>
            <a:pPr marL="0" lvl="0" indent="0">
              <a:lnSpc>
                <a:spcPct val="107000"/>
              </a:lnSpc>
              <a:buNone/>
            </a:pPr>
            <a:r>
              <a:rPr lang="en-US" sz="2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patients who are being considered for a diagnosis of MS presenting at age ≥50 years and/or significant vascular risk factors (including hypertension, smoking, diabetes, hyperlipidemia) or known vascular disease and/or headache disorders, </a:t>
            </a:r>
            <a:r>
              <a:rPr lang="en-US" sz="24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features are strongly recommended</a:t>
            </a:r>
            <a:r>
              <a:rPr lang="en-US" sz="2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confirm diagnosis of MS.</a:t>
            </a:r>
            <a:endParaRPr lang="en-GB" sz="20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0">
              <a:lnSpc>
                <a:spcPct val="107000"/>
              </a:lnSpc>
              <a:buNone/>
            </a:pPr>
            <a:endParaRPr lang="en-GB" sz="20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en-US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spinal cord lesion can serve as an additional feature.</a:t>
            </a:r>
            <a:endParaRPr lang="en-GB" sz="20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en-US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 CSF can serve as an additional feature.</a:t>
            </a:r>
            <a:endParaRPr lang="en-GB" sz="20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CVS select 6 can serve as an additional feature.</a:t>
            </a:r>
            <a:endParaRPr lang="en-GB" sz="20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4385A-16C4-E046-B3F4-1F3E61363D16}"/>
              </a:ext>
            </a:extLst>
          </p:cNvPr>
          <p:cNvSpPr txBox="1"/>
          <p:nvPr/>
        </p:nvSpPr>
        <p:spPr>
          <a:xfrm>
            <a:off x="5977599" y="374636"/>
            <a:ext cx="621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2400" dirty="0">
                <a:latin typeface="+mn-lt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5536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9DC93-B904-9D91-65EC-9AC03586C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95" y="494366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Pediatric MS</a:t>
            </a:r>
            <a:endParaRPr lang="en-GB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i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General Principles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Pediatric and adult-onset MS can be diagnosed using a single diagnostic criteria framework.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patients with an ADEM presentation a second clinical attack consistent with typical MS attacks and/or new T2 lesions in typical MS topography &gt;90 days post-ADEM onset, is required before the MS diagnostic criteria can be applied.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i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Recommendations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children and adolescents (&lt;18 years) the presence of CVS in approximately 50% of T2 lesions strongly suggests MS.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MOG-IgG testing using a cell-based assay is strongly recommended  in children with an incident CNS demyelination under age 12 years.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persons ages &gt;=12 with an incident demyelinating event, MOG IgG testing using a cell-based assay is advocated in the context of  an atypical presentation for MS  but is not advocated for all persons being investigated for MS.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3002C-51AC-9E11-22F5-8B9034646F43}"/>
              </a:ext>
            </a:extLst>
          </p:cNvPr>
          <p:cNvSpPr txBox="1"/>
          <p:nvPr/>
        </p:nvSpPr>
        <p:spPr>
          <a:xfrm>
            <a:off x="5977599" y="374636"/>
            <a:ext cx="621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2400" dirty="0">
                <a:latin typeface="+mn-lt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0046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9C30-7ECB-8266-F79A-EF7AEAF34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50E37-51FA-7B8F-306D-17569FB57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Primary Progressive MS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i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General Principles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PPMS requires evidence of clinical progression over at least 12 months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single, unified framework of diagnostic criteria should be used to diagnose relapsing and primary progressive MS.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i="1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Recommendations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≥2 spinal cord lesions is evidence for DIS for a diagnosis of PPMS.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AC650-42F8-7050-CE22-58FDB1260465}"/>
              </a:ext>
            </a:extLst>
          </p:cNvPr>
          <p:cNvSpPr txBox="1"/>
          <p:nvPr/>
        </p:nvSpPr>
        <p:spPr>
          <a:xfrm>
            <a:off x="5977599" y="374636"/>
            <a:ext cx="621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2400" dirty="0">
                <a:latin typeface="+mn-lt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4802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D7F2-7BC5-4206-AB97-435E1BC4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472C4"/>
                </a:solidFill>
                <a:latin typeface="+mn-lt"/>
              </a:rPr>
              <a:t>Open questions for future 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4FC67-A47A-4FDB-A984-3BB9D94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583"/>
            <a:ext cx="10515600" cy="4351338"/>
          </a:xfrm>
        </p:spPr>
        <p:txBody>
          <a:bodyPr>
            <a:normAutofit/>
          </a:bodyPr>
          <a:lstStyle/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Demonstration of DIT using VEP and/or OCT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Refinement of the use of PRLs and CVS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Solitary sclerosis, and other atypical presentations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Performance of the criteria in diverse populations (e.g. Asia, LATAM region, etc.)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Use of other biomarkers as tools for diagnosis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endParaRPr lang="en-US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600"/>
              </a:spcBef>
              <a:buFont typeface="Calibri" panose="020F0502020204030204" pitchFamily="34" charset="0"/>
              <a:buChar char="‒"/>
            </a:pPr>
            <a:endParaRPr lang="en-US" sz="1800" b="1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31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D7F2-7BC5-4206-AB97-435E1BC4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472C4"/>
                </a:solidFill>
                <a:latin typeface="+mn-lt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4FC67-A47A-4FDB-A984-3BB9D94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583"/>
            <a:ext cx="10515600" cy="4351338"/>
          </a:xfrm>
        </p:spPr>
        <p:txBody>
          <a:bodyPr>
            <a:normAutofit/>
          </a:bodyPr>
          <a:lstStyle/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Development of revised criteria paper and accompanying diagnostic algorithm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Consultation with wider MS community 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Additional papers to be developed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Implementation considerations (e.g. imaging, visual system, biomarkers, etc.)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Global implications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Patient considerations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Global education campaign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600"/>
              </a:spcBef>
              <a:buNone/>
            </a:pPr>
            <a:endParaRPr lang="en-US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endParaRPr lang="en-US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endParaRPr lang="en-US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600"/>
              </a:spcBef>
              <a:buFont typeface="Calibri" panose="020F0502020204030204" pitchFamily="34" charset="0"/>
              <a:buChar char="‒"/>
            </a:pPr>
            <a:endParaRPr lang="en-US" sz="1800" b="1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76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8F8AB7-DC88-CD28-1DC1-42C82ED4FAF2}"/>
              </a:ext>
            </a:extLst>
          </p:cNvPr>
          <p:cNvSpPr txBox="1"/>
          <p:nvPr/>
        </p:nvSpPr>
        <p:spPr>
          <a:xfrm>
            <a:off x="246724" y="868606"/>
            <a:ext cx="4740948" cy="35497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400" dirty="0">
                <a:effectLst/>
              </a:rPr>
              <a:t>Xavier Montalban, MD</a:t>
            </a:r>
            <a:r>
              <a:rPr lang="en-US" sz="1400" baseline="30000" dirty="0">
                <a:effectLst/>
              </a:rPr>
              <a:t>1</a:t>
            </a:r>
            <a:r>
              <a:rPr lang="en-US" sz="1400" b="1" baseline="30000" dirty="0">
                <a:effectLst/>
              </a:rPr>
              <a:t>,*</a:t>
            </a:r>
            <a:r>
              <a:rPr lang="en-US" sz="1400" b="1" dirty="0">
                <a:effectLst/>
              </a:rPr>
              <a:t>, Christine Lebrun-</a:t>
            </a:r>
            <a:r>
              <a:rPr lang="en-US" sz="1400" b="1" dirty="0" err="1">
                <a:effectLst/>
              </a:rPr>
              <a:t>Frenay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2</a:t>
            </a:r>
            <a:r>
              <a:rPr lang="en-US" sz="1400" dirty="0">
                <a:effectLst/>
              </a:rPr>
              <a:t>,  </a:t>
            </a:r>
            <a:r>
              <a:rPr lang="en-US" sz="1400" b="1" dirty="0" err="1">
                <a:effectLst/>
              </a:rPr>
              <a:t>Jiwon</a:t>
            </a:r>
            <a:r>
              <a:rPr lang="en-US" sz="1400" b="1" dirty="0">
                <a:effectLst/>
              </a:rPr>
              <a:t> Oh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3</a:t>
            </a:r>
            <a:r>
              <a:rPr lang="en-US" sz="1400" dirty="0">
                <a:effectLst/>
              </a:rPr>
              <a:t>, </a:t>
            </a:r>
            <a:r>
              <a:rPr lang="en-US" sz="1400" b="1" dirty="0">
                <a:effectLst/>
              </a:rPr>
              <a:t>Georgina Arrambide,MD</a:t>
            </a:r>
            <a:r>
              <a:rPr lang="en-US" sz="1400" b="1" baseline="30000" dirty="0">
                <a:effectLst/>
              </a:rPr>
              <a:t>1</a:t>
            </a:r>
            <a:r>
              <a:rPr lang="en-US" sz="1400" b="1" dirty="0">
                <a:effectLst/>
              </a:rPr>
              <a:t>, Marcello Moccia, MD</a:t>
            </a:r>
            <a:r>
              <a:rPr lang="en-US" sz="1400" b="1" baseline="30000" dirty="0">
                <a:effectLst/>
              </a:rPr>
              <a:t>4,</a:t>
            </a:r>
            <a:r>
              <a:rPr lang="en-US" sz="1400" baseline="30000" dirty="0">
                <a:effectLst/>
              </a:rPr>
              <a:t>5</a:t>
            </a:r>
            <a:r>
              <a:rPr lang="en-US" sz="1400" dirty="0">
                <a:effectLst/>
              </a:rPr>
              <a:t>, Maria Pia Amato, MD</a:t>
            </a:r>
            <a:r>
              <a:rPr lang="en-US" sz="1400" baseline="30000" dirty="0">
                <a:effectLst/>
              </a:rPr>
              <a:t>6</a:t>
            </a:r>
            <a:r>
              <a:rPr lang="en-US" sz="1400" dirty="0">
                <a:effectLst/>
              </a:rPr>
              <a:t>, Lilyana </a:t>
            </a:r>
            <a:r>
              <a:rPr lang="en-US" sz="1400" dirty="0" err="1">
                <a:effectLst/>
              </a:rPr>
              <a:t>Amezcua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7</a:t>
            </a:r>
            <a:r>
              <a:rPr lang="en-US" sz="1400" dirty="0">
                <a:effectLst/>
              </a:rPr>
              <a:t>, Brenda </a:t>
            </a:r>
            <a:r>
              <a:rPr lang="en-US" sz="1400" dirty="0" err="1">
                <a:effectLst/>
              </a:rPr>
              <a:t>Banwell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8</a:t>
            </a:r>
            <a:r>
              <a:rPr lang="en-US" sz="1400" dirty="0">
                <a:effectLst/>
              </a:rPr>
              <a:t>, Amit Bar-Or, MD</a:t>
            </a:r>
            <a:r>
              <a:rPr lang="en-US" sz="1400" baseline="30000" dirty="0">
                <a:effectLst/>
              </a:rPr>
              <a:t>8</a:t>
            </a:r>
            <a:r>
              <a:rPr lang="en-US" sz="1400" dirty="0">
                <a:effectLst/>
              </a:rPr>
              <a:t>, Frederik </a:t>
            </a:r>
            <a:r>
              <a:rPr lang="en-US" sz="1400" dirty="0" err="1">
                <a:effectLst/>
              </a:rPr>
              <a:t>Barkhof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9</a:t>
            </a:r>
            <a:r>
              <a:rPr lang="en-US" sz="1400" dirty="0">
                <a:effectLst/>
              </a:rPr>
              <a:t>, Helmut </a:t>
            </a:r>
            <a:r>
              <a:rPr lang="en-US" sz="1400" dirty="0" err="1">
                <a:effectLst/>
              </a:rPr>
              <a:t>Butzkueven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10</a:t>
            </a:r>
            <a:r>
              <a:rPr lang="en-US" sz="1400" dirty="0">
                <a:effectLst/>
              </a:rPr>
              <a:t>, , MD,</a:t>
            </a:r>
            <a:r>
              <a:rPr lang="en-US" sz="1400" baseline="30000" dirty="0">
                <a:effectLst/>
              </a:rPr>
              <a:t> </a:t>
            </a:r>
            <a:r>
              <a:rPr lang="en-US" sz="1400" dirty="0">
                <a:effectLst/>
              </a:rPr>
              <a:t>Olga Ciccarelli, MD</a:t>
            </a:r>
            <a:r>
              <a:rPr lang="en-US" sz="1400" baseline="30000" dirty="0">
                <a:effectLst/>
              </a:rPr>
              <a:t>5</a:t>
            </a:r>
            <a:r>
              <a:rPr lang="en-US" sz="1400" dirty="0">
                <a:effectLst/>
              </a:rPr>
              <a:t>,</a:t>
            </a:r>
            <a:r>
              <a:rPr lang="en-US" sz="1400" baseline="30000" dirty="0">
                <a:effectLst/>
              </a:rPr>
              <a:t> </a:t>
            </a:r>
            <a:r>
              <a:rPr lang="en-US" sz="1400" dirty="0">
                <a:effectLst/>
              </a:rPr>
              <a:t>  Jeffrey A. Cohen, MD</a:t>
            </a:r>
            <a:r>
              <a:rPr lang="en-US" sz="1400" baseline="30000" dirty="0">
                <a:effectLst/>
              </a:rPr>
              <a:t>11</a:t>
            </a:r>
            <a:r>
              <a:rPr lang="en-US" sz="1400" dirty="0">
                <a:effectLst/>
              </a:rPr>
              <a:t>,</a:t>
            </a:r>
            <a:r>
              <a:rPr lang="en-US" sz="1400" baseline="30000" dirty="0">
                <a:effectLst/>
              </a:rPr>
              <a:t> </a:t>
            </a:r>
            <a:r>
              <a:rPr lang="en-US" sz="1400" dirty="0">
                <a:effectLst/>
              </a:rPr>
              <a:t> Giancarlo </a:t>
            </a:r>
            <a:r>
              <a:rPr lang="en-US" sz="1400" dirty="0" err="1">
                <a:effectLst/>
              </a:rPr>
              <a:t>Comi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12</a:t>
            </a:r>
            <a:r>
              <a:rPr lang="en-US" sz="1400" dirty="0">
                <a:effectLst/>
              </a:rPr>
              <a:t>,  Jorge </a:t>
            </a:r>
            <a:r>
              <a:rPr lang="en-US" sz="1400" dirty="0" err="1">
                <a:effectLst/>
              </a:rPr>
              <a:t>Correale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13</a:t>
            </a:r>
            <a:r>
              <a:rPr lang="en-US" sz="1400" dirty="0">
                <a:effectLst/>
              </a:rPr>
              <a:t>,  Florian </a:t>
            </a:r>
            <a:r>
              <a:rPr lang="en-US" sz="1400" dirty="0" err="1">
                <a:effectLst/>
              </a:rPr>
              <a:t>Deisenhammer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14</a:t>
            </a:r>
            <a:r>
              <a:rPr lang="en-US" sz="1400" dirty="0">
                <a:effectLst/>
              </a:rPr>
              <a:t>,  Massimo </a:t>
            </a:r>
            <a:r>
              <a:rPr lang="en-US" sz="1400" dirty="0" err="1">
                <a:effectLst/>
              </a:rPr>
              <a:t>Filippi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15</a:t>
            </a:r>
            <a:r>
              <a:rPr lang="en-US" sz="1400" dirty="0">
                <a:effectLst/>
              </a:rPr>
              <a:t>,</a:t>
            </a:r>
            <a:r>
              <a:rPr lang="en-US" sz="1400" baseline="30000" dirty="0">
                <a:effectLst/>
              </a:rPr>
              <a:t> </a:t>
            </a:r>
            <a:r>
              <a:rPr lang="en-US" sz="1400" dirty="0">
                <a:effectLst/>
              </a:rPr>
              <a:t> Julie Fiol</a:t>
            </a:r>
            <a:r>
              <a:rPr lang="en-US" sz="1400" baseline="30000" dirty="0">
                <a:effectLst/>
              </a:rPr>
              <a:t>16</a:t>
            </a:r>
            <a:r>
              <a:rPr lang="en-US" sz="1400" dirty="0">
                <a:effectLst/>
              </a:rPr>
              <a:t>,  Mark Freedman, MD</a:t>
            </a:r>
            <a:r>
              <a:rPr lang="en-US" sz="1400" baseline="30000" dirty="0">
                <a:effectLst/>
              </a:rPr>
              <a:t>17</a:t>
            </a:r>
            <a:r>
              <a:rPr lang="en-US" sz="1400" dirty="0">
                <a:effectLst/>
              </a:rPr>
              <a:t>,  Kazuo </a:t>
            </a:r>
            <a:r>
              <a:rPr lang="en-US" sz="1400" dirty="0" err="1">
                <a:effectLst/>
              </a:rPr>
              <a:t>Fujihara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18</a:t>
            </a:r>
            <a:r>
              <a:rPr lang="en-US" sz="1400" dirty="0">
                <a:effectLst/>
              </a:rPr>
              <a:t>,  Cristina </a:t>
            </a:r>
            <a:r>
              <a:rPr lang="en-US" sz="1400" dirty="0" err="1">
                <a:effectLst/>
              </a:rPr>
              <a:t>Granziera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19</a:t>
            </a:r>
            <a:r>
              <a:rPr lang="en-US" sz="1400" dirty="0">
                <a:effectLst/>
              </a:rPr>
              <a:t>,  Ari Green, MD</a:t>
            </a:r>
            <a:r>
              <a:rPr lang="en-US" sz="1400" baseline="30000" dirty="0">
                <a:effectLst/>
              </a:rPr>
              <a:t>20</a:t>
            </a:r>
            <a:r>
              <a:rPr lang="en-US" sz="1400" dirty="0">
                <a:effectLst/>
              </a:rPr>
              <a:t>,  Hans-Peter Hartung, MD</a:t>
            </a:r>
            <a:r>
              <a:rPr lang="en-US" sz="1400" baseline="30000" dirty="0">
                <a:effectLst/>
              </a:rPr>
              <a:t>21</a:t>
            </a:r>
            <a:r>
              <a:rPr lang="en-US" sz="1400" dirty="0">
                <a:effectLst/>
              </a:rPr>
              <a:t>,  Kerstin </a:t>
            </a:r>
            <a:r>
              <a:rPr lang="en-US" sz="1400" dirty="0" err="1">
                <a:effectLst/>
              </a:rPr>
              <a:t>Hellwig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22</a:t>
            </a:r>
            <a:r>
              <a:rPr lang="en-US" sz="1400" dirty="0">
                <a:effectLst/>
              </a:rPr>
              <a:t>,  Ludwig </a:t>
            </a:r>
            <a:r>
              <a:rPr lang="en-US" sz="1400" dirty="0" err="1">
                <a:effectLst/>
              </a:rPr>
              <a:t>Kappos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19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Dorlan</a:t>
            </a:r>
            <a:r>
              <a:rPr lang="en-US" sz="1400" dirty="0">
                <a:effectLst/>
              </a:rPr>
              <a:t> Kimbrough, MD</a:t>
            </a:r>
            <a:r>
              <a:rPr lang="en-US" sz="1400" baseline="30000" dirty="0">
                <a:effectLst/>
              </a:rPr>
              <a:t>23</a:t>
            </a:r>
            <a:r>
              <a:rPr lang="en-US" sz="1400" dirty="0">
                <a:effectLst/>
              </a:rPr>
              <a:t>,  Joep Killestein</a:t>
            </a:r>
            <a:r>
              <a:rPr lang="en-US" sz="1400" baseline="30000" dirty="0">
                <a:effectLst/>
              </a:rPr>
              <a:t>24</a:t>
            </a:r>
            <a:r>
              <a:rPr lang="en-US" sz="1400" dirty="0">
                <a:effectLst/>
              </a:rPr>
              <a:t>, MD,  Fred Lublin, MD</a:t>
            </a:r>
            <a:r>
              <a:rPr lang="en-US" sz="1400" baseline="30000" dirty="0">
                <a:effectLst/>
              </a:rPr>
              <a:t>25</a:t>
            </a:r>
            <a:r>
              <a:rPr lang="en-US" sz="1400" dirty="0">
                <a:effectLst/>
              </a:rPr>
              <a:t>,  Romain </a:t>
            </a:r>
            <a:r>
              <a:rPr lang="en-US" sz="1400" dirty="0" err="1">
                <a:effectLst/>
              </a:rPr>
              <a:t>Marignier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26</a:t>
            </a:r>
            <a:r>
              <a:rPr lang="en-US" sz="1400" dirty="0">
                <a:effectLst/>
              </a:rPr>
              <a:t>,  Ruth Ann </a:t>
            </a:r>
            <a:r>
              <a:rPr lang="en-US" sz="1400" dirty="0" err="1">
                <a:effectLst/>
              </a:rPr>
              <a:t>Marrie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27</a:t>
            </a:r>
            <a:r>
              <a:rPr lang="en-US" sz="1400" dirty="0">
                <a:effectLst/>
              </a:rPr>
              <a:t>,  Aaron Miller</a:t>
            </a:r>
            <a:r>
              <a:rPr lang="en-US" sz="1400" baseline="30000" dirty="0">
                <a:effectLst/>
              </a:rPr>
              <a:t>25</a:t>
            </a:r>
            <a:r>
              <a:rPr lang="en-US" sz="1400" dirty="0">
                <a:effectLst/>
              </a:rPr>
              <a:t>, MD, Susanna Otero, MD</a:t>
            </a:r>
            <a:r>
              <a:rPr lang="en-US" sz="1400" baseline="30000" dirty="0">
                <a:effectLst/>
              </a:rPr>
              <a:t>1</a:t>
            </a:r>
            <a:r>
              <a:rPr lang="en-US" sz="1400" dirty="0">
                <a:effectLst/>
              </a:rPr>
              <a:t>, Daniel </a:t>
            </a:r>
            <a:r>
              <a:rPr lang="en-US" sz="1400" dirty="0" err="1">
                <a:effectLst/>
              </a:rPr>
              <a:t>Ontaneda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11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Sudarshini</a:t>
            </a:r>
            <a:r>
              <a:rPr lang="en-US" sz="1400" dirty="0">
                <a:effectLst/>
              </a:rPr>
              <a:t> Ramanathan, MD</a:t>
            </a:r>
            <a:r>
              <a:rPr lang="en-US" sz="1400" baseline="30000" dirty="0">
                <a:effectLst/>
              </a:rPr>
              <a:t>26</a:t>
            </a:r>
            <a:r>
              <a:rPr lang="en-US" sz="1400" dirty="0">
                <a:effectLst/>
              </a:rPr>
              <a:t>,  Daniel Reich, MD</a:t>
            </a:r>
            <a:r>
              <a:rPr lang="en-US" sz="1400" baseline="30000" dirty="0">
                <a:effectLst/>
              </a:rPr>
              <a:t>27</a:t>
            </a:r>
            <a:r>
              <a:rPr lang="en-US" sz="1400" dirty="0">
                <a:effectLst/>
              </a:rPr>
              <a:t>, Mara Rocca, MD</a:t>
            </a:r>
            <a:r>
              <a:rPr lang="en-US" sz="1400" baseline="30000" dirty="0">
                <a:effectLst/>
              </a:rPr>
              <a:t>15</a:t>
            </a:r>
            <a:r>
              <a:rPr lang="en-US" sz="1400" dirty="0">
                <a:effectLst/>
              </a:rPr>
              <a:t>,  Alex </a:t>
            </a:r>
            <a:r>
              <a:rPr lang="en-US" sz="1400" dirty="0" err="1">
                <a:effectLst/>
              </a:rPr>
              <a:t>Rovira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</a:t>
            </a:r>
            <a:r>
              <a:rPr lang="en-US" sz="1400" dirty="0">
                <a:effectLst/>
              </a:rPr>
              <a:t>, Shiv </a:t>
            </a:r>
            <a:r>
              <a:rPr lang="en-US" sz="1400" dirty="0" err="1">
                <a:effectLst/>
              </a:rPr>
              <a:t>Saidha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28</a:t>
            </a:r>
            <a:r>
              <a:rPr lang="en-US" sz="1400" dirty="0">
                <a:effectLst/>
              </a:rPr>
              <a:t>, Amber Salter, PhD</a:t>
            </a:r>
            <a:r>
              <a:rPr lang="en-US" sz="1400" baseline="30000" dirty="0">
                <a:effectLst/>
              </a:rPr>
              <a:t>29</a:t>
            </a:r>
            <a:r>
              <a:rPr lang="en-US" sz="1400" dirty="0">
                <a:effectLst/>
              </a:rPr>
              <a:t>,  </a:t>
            </a:r>
            <a:r>
              <a:rPr lang="en-US" sz="1400" dirty="0" err="1">
                <a:effectLst/>
              </a:rPr>
              <a:t>Jaume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Sastre-Garriga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</a:t>
            </a:r>
            <a:r>
              <a:rPr lang="en-US" sz="1400" dirty="0">
                <a:effectLst/>
              </a:rPr>
              <a:t>, Deanna Saylor, MD</a:t>
            </a:r>
            <a:r>
              <a:rPr lang="en-US" sz="1400" baseline="30000" dirty="0">
                <a:effectLst/>
              </a:rPr>
              <a:t>30</a:t>
            </a:r>
            <a:r>
              <a:rPr lang="en-US" sz="1400" dirty="0">
                <a:effectLst/>
              </a:rPr>
              <a:t>, Andy Solomon, MD</a:t>
            </a:r>
            <a:r>
              <a:rPr lang="en-US" sz="1400" baseline="30000" dirty="0">
                <a:effectLst/>
              </a:rPr>
              <a:t>31</a:t>
            </a:r>
            <a:r>
              <a:rPr lang="en-US" sz="1400" dirty="0">
                <a:effectLst/>
              </a:rPr>
              <a:t>,  Maria Pia </a:t>
            </a:r>
            <a:r>
              <a:rPr lang="en-US" sz="1400" dirty="0" err="1">
                <a:effectLst/>
              </a:rPr>
              <a:t>Sormani</a:t>
            </a:r>
            <a:r>
              <a:rPr lang="en-US" sz="1400" dirty="0">
                <a:effectLst/>
              </a:rPr>
              <a:t>, PhD</a:t>
            </a:r>
            <a:r>
              <a:rPr lang="en-US" sz="1400" baseline="30000" dirty="0">
                <a:effectLst/>
              </a:rPr>
              <a:t>32</a:t>
            </a:r>
            <a:r>
              <a:rPr lang="en-US" sz="1400" dirty="0">
                <a:effectLst/>
              </a:rPr>
              <a:t>,  Bruno </a:t>
            </a:r>
            <a:r>
              <a:rPr lang="en-US" sz="1400" dirty="0" err="1">
                <a:effectLst/>
              </a:rPr>
              <a:t>Stankoff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33</a:t>
            </a:r>
            <a:r>
              <a:rPr lang="en-US" sz="1400" dirty="0">
                <a:effectLst/>
              </a:rPr>
              <a:t>,  Mar </a:t>
            </a:r>
            <a:r>
              <a:rPr lang="en-US" sz="1400" dirty="0" err="1">
                <a:effectLst/>
              </a:rPr>
              <a:t>Tintore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1</a:t>
            </a:r>
            <a:r>
              <a:rPr lang="en-US" sz="1400" dirty="0">
                <a:effectLst/>
              </a:rPr>
              <a:t>,  Helen Tremlett, PhD</a:t>
            </a:r>
            <a:r>
              <a:rPr lang="en-US" sz="1400" baseline="30000" dirty="0">
                <a:effectLst/>
              </a:rPr>
              <a:t>34</a:t>
            </a:r>
            <a:r>
              <a:rPr lang="en-US" sz="1400" dirty="0">
                <a:effectLst/>
              </a:rPr>
              <a:t>,  Anneke Van der Walt, MD</a:t>
            </a:r>
            <a:r>
              <a:rPr lang="en-US" sz="1400" baseline="30000" dirty="0">
                <a:effectLst/>
              </a:rPr>
              <a:t>9</a:t>
            </a:r>
            <a:r>
              <a:rPr lang="en-US" sz="1400" dirty="0">
                <a:effectLst/>
              </a:rPr>
              <a:t>, Shanthi Viswanathan, MD</a:t>
            </a:r>
            <a:r>
              <a:rPr lang="en-US" sz="1400" baseline="30000" dirty="0">
                <a:effectLst/>
              </a:rPr>
              <a:t>35</a:t>
            </a:r>
            <a:r>
              <a:rPr lang="en-US" sz="1400" dirty="0">
                <a:effectLst/>
              </a:rPr>
              <a:t>,  Heinz </a:t>
            </a:r>
            <a:r>
              <a:rPr lang="en-US" sz="1400" dirty="0" err="1">
                <a:effectLst/>
              </a:rPr>
              <a:t>Wiendl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36</a:t>
            </a:r>
            <a:r>
              <a:rPr lang="en-US" sz="1400" dirty="0">
                <a:effectLst/>
              </a:rPr>
              <a:t>,  Brigitte </a:t>
            </a:r>
            <a:r>
              <a:rPr lang="en-US" sz="1400" dirty="0" err="1">
                <a:effectLst/>
              </a:rPr>
              <a:t>Wildemann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37</a:t>
            </a:r>
            <a:r>
              <a:rPr lang="en-US" sz="1400" dirty="0">
                <a:effectLst/>
              </a:rPr>
              <a:t>, Bassem </a:t>
            </a:r>
            <a:r>
              <a:rPr lang="en-US" sz="1400" dirty="0" err="1">
                <a:effectLst/>
              </a:rPr>
              <a:t>Yamout</a:t>
            </a:r>
            <a:r>
              <a:rPr lang="en-US" sz="1400" dirty="0">
                <a:effectLst/>
              </a:rPr>
              <a:t>, MD</a:t>
            </a:r>
            <a:r>
              <a:rPr lang="en-US" sz="1400" baseline="30000" dirty="0">
                <a:effectLst/>
              </a:rPr>
              <a:t>38</a:t>
            </a:r>
            <a:r>
              <a:rPr lang="en-US" sz="1400" dirty="0">
                <a:effectLst/>
              </a:rPr>
              <a:t>, Paola </a:t>
            </a:r>
            <a:r>
              <a:rPr lang="en-US" sz="1400" dirty="0" err="1">
                <a:effectLst/>
              </a:rPr>
              <a:t>Zaratin</a:t>
            </a:r>
            <a:r>
              <a:rPr lang="en-US" sz="1400" dirty="0">
                <a:effectLst/>
              </a:rPr>
              <a:t>, PhD</a:t>
            </a:r>
            <a:r>
              <a:rPr lang="en-US" sz="1400" baseline="30000" dirty="0">
                <a:effectLst/>
              </a:rPr>
              <a:t>39</a:t>
            </a:r>
            <a:r>
              <a:rPr lang="en-US" sz="1400" dirty="0">
                <a:effectLst/>
              </a:rPr>
              <a:t>,  </a:t>
            </a:r>
            <a:r>
              <a:rPr lang="en-US" sz="1400" b="1" dirty="0">
                <a:effectLst/>
              </a:rPr>
              <a:t>Peter </a:t>
            </a:r>
            <a:r>
              <a:rPr lang="en-US" sz="1400" b="1" dirty="0" err="1">
                <a:effectLst/>
              </a:rPr>
              <a:t>Calabresi</a:t>
            </a:r>
            <a:r>
              <a:rPr lang="en-US" sz="1400" b="1" dirty="0">
                <a:effectLst/>
              </a:rPr>
              <a:t>, MD</a:t>
            </a:r>
            <a:r>
              <a:rPr lang="en-US" sz="1400" b="1" baseline="30000" dirty="0">
                <a:effectLst/>
              </a:rPr>
              <a:t>28</a:t>
            </a:r>
            <a:r>
              <a:rPr lang="en-US" sz="1400" b="1" dirty="0">
                <a:effectLst/>
              </a:rPr>
              <a:t>, Timothy Coetzee, PhD</a:t>
            </a:r>
            <a:r>
              <a:rPr lang="en-US" sz="1400" b="1" baseline="30000" dirty="0">
                <a:effectLst/>
              </a:rPr>
              <a:t>16</a:t>
            </a:r>
            <a:r>
              <a:rPr lang="en-US" sz="1400" b="1" dirty="0">
                <a:effectLst/>
              </a:rPr>
              <a:t>,  Alan J. Thompson, </a:t>
            </a:r>
            <a:r>
              <a:rPr lang="en-US" sz="1400" dirty="0">
                <a:effectLst/>
              </a:rPr>
              <a:t>MD</a:t>
            </a:r>
            <a:r>
              <a:rPr lang="en-US" sz="1400" baseline="30000" dirty="0">
                <a:effectLst/>
              </a:rPr>
              <a:t>5</a:t>
            </a:r>
            <a:endParaRPr lang="en-US" sz="1400" dirty="0">
              <a:effectLst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517FC1-5A5A-8107-F725-52D5B4DBC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74" y="212965"/>
            <a:ext cx="6389346" cy="5111478"/>
          </a:xfrm>
          <a:prstGeom prst="rect">
            <a:avLst/>
          </a:prstGeom>
        </p:spPr>
      </p:pic>
      <p:pic>
        <p:nvPicPr>
          <p:cNvPr id="6" name="Picture 5" descr="A white background with grey text&#10;&#10;Description automatically generated">
            <a:extLst>
              <a:ext uri="{FF2B5EF4-FFF2-40B4-BE49-F238E27FC236}">
                <a16:creationId xmlns:a16="http://schemas.microsoft.com/office/drawing/2014/main" id="{20EDA318-DF7E-5F60-08F6-A63996198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51" y="4461920"/>
            <a:ext cx="6124196" cy="8625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FD4453-98FC-7C1B-E49E-80E039A9A07A}"/>
              </a:ext>
            </a:extLst>
          </p:cNvPr>
          <p:cNvSpPr txBox="1"/>
          <p:nvPr/>
        </p:nvSpPr>
        <p:spPr>
          <a:xfrm>
            <a:off x="9766451" y="218960"/>
            <a:ext cx="187599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n-lt"/>
                <a:cs typeface="Arial" panose="020B0604020202020204" pitchFamily="34" charset="0"/>
              </a:rPr>
              <a:t>29 Nov-2 Dec 2023</a:t>
            </a:r>
            <a:br>
              <a:rPr lang="en-US" sz="1800" dirty="0">
                <a:latin typeface="+mn-lt"/>
                <a:cs typeface="Arial" panose="020B0604020202020204" pitchFamily="34" charset="0"/>
              </a:rPr>
            </a:br>
            <a:r>
              <a:rPr lang="en-US" sz="1800" dirty="0">
                <a:latin typeface="+mn-lt"/>
                <a:cs typeface="Arial" panose="020B0604020202020204" pitchFamily="34" charset="0"/>
              </a:rPr>
              <a:t>Barcelona</a:t>
            </a:r>
            <a:endParaRPr lang="en-US" dirty="0"/>
          </a:p>
        </p:txBody>
      </p:sp>
      <p:pic>
        <p:nvPicPr>
          <p:cNvPr id="21" name="Picture 2" descr="Barcelona sagrada familia fotos de stock, imágenes de Barcelona sagrada  familia sin royalties | Depositphotos">
            <a:extLst>
              <a:ext uri="{FF2B5EF4-FFF2-40B4-BE49-F238E27FC236}">
                <a16:creationId xmlns:a16="http://schemas.microsoft.com/office/drawing/2014/main" id="{EA6086D5-B989-4CFA-C052-04AF174C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48" y="5210764"/>
            <a:ext cx="1130949" cy="16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SANT JORDI EN CASA BATLLÓ - Associació de Passeig de Gràcia">
            <a:extLst>
              <a:ext uri="{FF2B5EF4-FFF2-40B4-BE49-F238E27FC236}">
                <a16:creationId xmlns:a16="http://schemas.microsoft.com/office/drawing/2014/main" id="{D8397DF7-BAE0-8DB4-0FF3-6521CDAA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71" y="5209897"/>
            <a:ext cx="2825429" cy="16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La Barceloneta: La playa más famosa y antigua de Barcelona | Top Adventure">
            <a:extLst>
              <a:ext uri="{FF2B5EF4-FFF2-40B4-BE49-F238E27FC236}">
                <a16:creationId xmlns:a16="http://schemas.microsoft.com/office/drawing/2014/main" id="{9623B40F-0D14-A89B-0403-B42C31FF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74" y="5198344"/>
            <a:ext cx="2212873" cy="16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447F5-4809-439E-D658-461B58279AFF}"/>
              </a:ext>
            </a:extLst>
          </p:cNvPr>
          <p:cNvSpPr txBox="1"/>
          <p:nvPr/>
        </p:nvSpPr>
        <p:spPr>
          <a:xfrm>
            <a:off x="244261" y="5324443"/>
            <a:ext cx="6097772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1800" dirty="0">
                <a:effectLst/>
                <a:latin typeface="+mn-lt"/>
              </a:rPr>
              <a:t> </a:t>
            </a:r>
            <a:br>
              <a:rPr lang="en-GB" sz="1800" dirty="0">
                <a:effectLst/>
                <a:latin typeface="+mn-lt"/>
              </a:rPr>
            </a:br>
            <a:br>
              <a:rPr lang="en-GB" sz="900" dirty="0">
                <a:effectLst/>
              </a:rPr>
            </a:br>
            <a:r>
              <a:rPr lang="en-US" sz="1600" b="1" dirty="0">
                <a:latin typeface="+mn-lt"/>
                <a:cs typeface="Arial" panose="020B0604020202020204" pitchFamily="34" charset="0"/>
              </a:rPr>
              <a:t>September 2024- ECTRIMS </a:t>
            </a:r>
            <a:r>
              <a:rPr lang="en-GB" sz="1600" b="1" i="0" dirty="0" err="1">
                <a:solidFill>
                  <a:srgbClr val="4D5156"/>
                </a:solidFill>
                <a:effectLst/>
                <a:highlight>
                  <a:srgbClr val="FFFFFF"/>
                </a:highlight>
                <a:latin typeface="+mn-lt"/>
              </a:rPr>
              <a:t>København</a:t>
            </a:r>
            <a:br>
              <a:rPr lang="en-GB" sz="1600" b="1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+mn-lt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69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2AF2701-01CD-9071-DE47-B17F64B4AC0B}"/>
              </a:ext>
            </a:extLst>
          </p:cNvPr>
          <p:cNvSpPr/>
          <p:nvPr/>
        </p:nvSpPr>
        <p:spPr>
          <a:xfrm>
            <a:off x="838200" y="2841625"/>
            <a:ext cx="3619500" cy="973666"/>
          </a:xfrm>
          <a:prstGeom prst="rect">
            <a:avLst/>
          </a:prstGeom>
          <a:solidFill>
            <a:srgbClr val="4472C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Dx criteria impact on: </a:t>
            </a:r>
          </a:p>
        </p:txBody>
      </p:sp>
      <p:sp>
        <p:nvSpPr>
          <p:cNvPr id="5" name="Rectángulo 3">
            <a:extLst>
              <a:ext uri="{FF2B5EF4-FFF2-40B4-BE49-F238E27FC236}">
                <a16:creationId xmlns:a16="http://schemas.microsoft.com/office/drawing/2014/main" id="{CFDD110E-E366-7356-4C89-92457F79E7E3}"/>
              </a:ext>
            </a:extLst>
          </p:cNvPr>
          <p:cNvSpPr/>
          <p:nvPr/>
        </p:nvSpPr>
        <p:spPr>
          <a:xfrm>
            <a:off x="6350000" y="972084"/>
            <a:ext cx="3619500" cy="973666"/>
          </a:xfrm>
          <a:prstGeom prst="rect">
            <a:avLst/>
          </a:prstGeom>
          <a:solidFill>
            <a:srgbClr val="4472C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Patient-Doctor dialogue</a:t>
            </a:r>
            <a:r>
              <a:rPr lang="en-CA" sz="2200" baseline="30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CA" sz="2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ángulo 3">
            <a:extLst>
              <a:ext uri="{FF2B5EF4-FFF2-40B4-BE49-F238E27FC236}">
                <a16:creationId xmlns:a16="http://schemas.microsoft.com/office/drawing/2014/main" id="{12DD0899-EF99-32DB-99AF-115E4C69A68F}"/>
              </a:ext>
            </a:extLst>
          </p:cNvPr>
          <p:cNvSpPr/>
          <p:nvPr/>
        </p:nvSpPr>
        <p:spPr>
          <a:xfrm>
            <a:off x="6350000" y="2187578"/>
            <a:ext cx="3619500" cy="973666"/>
          </a:xfrm>
          <a:prstGeom prst="rect">
            <a:avLst/>
          </a:prstGeom>
          <a:solidFill>
            <a:srgbClr val="4472C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Treatment decisions</a:t>
            </a:r>
            <a:r>
              <a:rPr lang="en-CA" sz="2200" baseline="30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CA" sz="2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ángulo 3">
            <a:extLst>
              <a:ext uri="{FF2B5EF4-FFF2-40B4-BE49-F238E27FC236}">
                <a16:creationId xmlns:a16="http://schemas.microsoft.com/office/drawing/2014/main" id="{95E449AD-58E2-BCB1-FD3E-85B2E50BBD13}"/>
              </a:ext>
            </a:extLst>
          </p:cNvPr>
          <p:cNvSpPr/>
          <p:nvPr/>
        </p:nvSpPr>
        <p:spPr>
          <a:xfrm>
            <a:off x="6350000" y="3429000"/>
            <a:ext cx="3619500" cy="973666"/>
          </a:xfrm>
          <a:prstGeom prst="rect">
            <a:avLst/>
          </a:prstGeom>
          <a:solidFill>
            <a:srgbClr val="4472C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trials</a:t>
            </a:r>
            <a:r>
              <a:rPr lang="en-CA" sz="2200" baseline="30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3,4</a:t>
            </a:r>
            <a:endParaRPr lang="en-CA" sz="2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ángulo 3">
            <a:extLst>
              <a:ext uri="{FF2B5EF4-FFF2-40B4-BE49-F238E27FC236}">
                <a16:creationId xmlns:a16="http://schemas.microsoft.com/office/drawing/2014/main" id="{2D521790-5DC8-0AEC-017D-4DA2BC7A0D96}"/>
              </a:ext>
            </a:extLst>
          </p:cNvPr>
          <p:cNvSpPr/>
          <p:nvPr/>
        </p:nvSpPr>
        <p:spPr>
          <a:xfrm>
            <a:off x="6350000" y="4716203"/>
            <a:ext cx="3619500" cy="973666"/>
          </a:xfrm>
          <a:prstGeom prst="rect">
            <a:avLst/>
          </a:prstGeom>
          <a:solidFill>
            <a:srgbClr val="4472C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Prognosis of MS</a:t>
            </a:r>
            <a:r>
              <a:rPr lang="en-CA" sz="2200" baseline="30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CA" sz="2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A white background with grey text&#10;&#10;Description automatically generated">
            <a:extLst>
              <a:ext uri="{FF2B5EF4-FFF2-40B4-BE49-F238E27FC236}">
                <a16:creationId xmlns:a16="http://schemas.microsoft.com/office/drawing/2014/main" id="{592DEFB2-D485-8F9E-A896-EE4AABC4D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0" y="6073095"/>
            <a:ext cx="4603710" cy="6483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9646E3-5176-DCF3-FDD7-18D125F22E08}"/>
              </a:ext>
            </a:extLst>
          </p:cNvPr>
          <p:cNvCxnSpPr>
            <a:cxnSpLocks/>
          </p:cNvCxnSpPr>
          <p:nvPr/>
        </p:nvCxnSpPr>
        <p:spPr>
          <a:xfrm>
            <a:off x="4457700" y="3314700"/>
            <a:ext cx="1640100" cy="0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5E29B19A-03E1-4C88-3805-728130132DF7}"/>
              </a:ext>
            </a:extLst>
          </p:cNvPr>
          <p:cNvSpPr/>
          <p:nvPr/>
        </p:nvSpPr>
        <p:spPr>
          <a:xfrm>
            <a:off x="6096000" y="863600"/>
            <a:ext cx="406400" cy="5029200"/>
          </a:xfrm>
          <a:prstGeom prst="leftBracke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F9440A-F2D9-56AD-1973-F4AEFBAD482B}"/>
              </a:ext>
            </a:extLst>
          </p:cNvPr>
          <p:cNvSpPr txBox="1"/>
          <p:nvPr/>
        </p:nvSpPr>
        <p:spPr>
          <a:xfrm>
            <a:off x="8305800" y="5835735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u="sng" baseline="30000" dirty="0"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1400" b="0" i="0" u="sng" dirty="0"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DOI:</a:t>
            </a:r>
            <a:r>
              <a:rPr lang="en-GB" sz="1400" b="0" i="0" u="sng" dirty="0"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10.1034/j.1600-0404.2003.00086.x</a:t>
            </a:r>
            <a:endParaRPr lang="en-GB" sz="1400" b="0" i="0" u="sng" dirty="0">
              <a:effectLst/>
              <a:highlight>
                <a:srgbClr val="FFFFFF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400" u="sng" baseline="30000" dirty="0"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GB" sz="1400" u="sng" dirty="0"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DOI: </a:t>
            </a:r>
            <a:r>
              <a:rPr lang="en-GB" sz="1400" b="0" i="0" u="sng" dirty="0"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10.1212/WNL.0000000000012726</a:t>
            </a:r>
          </a:p>
          <a:p>
            <a:r>
              <a:rPr lang="en-GB" sz="1400" u="sng" baseline="30000" dirty="0"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GB" sz="1400" b="0" i="0" u="sng" dirty="0"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 10.1177/002203457705600303011</a:t>
            </a:r>
            <a:endParaRPr lang="en-GB" sz="1400" b="0" i="0" u="sng" dirty="0">
              <a:effectLst/>
              <a:highlight>
                <a:srgbClr val="FFFFFF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400" u="sng" baseline="30000" dirty="0"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GB" sz="1400" u="sng" dirty="0"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DOI: 1</a:t>
            </a:r>
            <a:r>
              <a:rPr lang="en-GB" sz="1400" i="0" u="sng" strike="noStrike" dirty="0"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0.1002/mus.27392</a:t>
            </a:r>
            <a:endParaRPr lang="en-GB" sz="1400" i="0" u="sng" dirty="0">
              <a:effectLst/>
              <a:highlight>
                <a:srgbClr val="FFFFFF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3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D7F2-7BC5-4206-AB97-435E1BC4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42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472C4"/>
                </a:solidFill>
                <a:latin typeface="+mn-lt"/>
              </a:rPr>
              <a:t>Convening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4FC67-A47A-4FDB-A984-3BB9D94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451"/>
            <a:ext cx="10774680" cy="4351338"/>
          </a:xfrm>
        </p:spPr>
        <p:txBody>
          <a:bodyPr>
            <a:noAutofit/>
          </a:bodyPr>
          <a:lstStyle/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The international Advisory Committee on Clinical Trials in Multiple Sclerosis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committee was responsible for production of all previous versions of the McDonald Criteria</a:t>
            </a:r>
            <a:endParaRPr lang="en-US" sz="2400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Global panel MS experts sponsored by ECTRIMS and the National MS Society USA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Committee leadership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Xavier Montalban, Chair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Peter </a:t>
            </a:r>
            <a:r>
              <a:rPr lang="en-US" sz="2000" dirty="0" err="1">
                <a:ea typeface="Cambria" panose="02040503050406030204" pitchFamily="18" charset="0"/>
                <a:cs typeface="Times New Roman" panose="02020603050405020304" pitchFamily="18" charset="0"/>
              </a:rPr>
              <a:t>Calabresi</a:t>
            </a: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, Vice Chair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Ruth Ann Marrie, Past Chair</a:t>
            </a:r>
          </a:p>
          <a:p>
            <a:pPr>
              <a:spcBef>
                <a:spcPts val="600"/>
              </a:spcBef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2400" b="1" dirty="0"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1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F3DB04F-DC61-26C5-8468-CA0941F4B5CE}"/>
              </a:ext>
            </a:extLst>
          </p:cNvPr>
          <p:cNvGrpSpPr/>
          <p:nvPr/>
        </p:nvGrpSpPr>
        <p:grpSpPr>
          <a:xfrm>
            <a:off x="984406" y="2448746"/>
            <a:ext cx="10570659" cy="1243393"/>
            <a:chOff x="1048414" y="2484180"/>
            <a:chExt cx="10570659" cy="124339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62C011-6618-6E96-3052-EF04C872E9D7}"/>
                </a:ext>
              </a:extLst>
            </p:cNvPr>
            <p:cNvSpPr/>
            <p:nvPr/>
          </p:nvSpPr>
          <p:spPr>
            <a:xfrm>
              <a:off x="1313688" y="3270373"/>
              <a:ext cx="487680" cy="44805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5CA25E-8482-FE82-0EC3-D3ACE655443F}"/>
                </a:ext>
              </a:extLst>
            </p:cNvPr>
            <p:cNvSpPr/>
            <p:nvPr/>
          </p:nvSpPr>
          <p:spPr>
            <a:xfrm>
              <a:off x="4497832" y="3270373"/>
              <a:ext cx="487680" cy="44805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B0C3194-1BA0-964C-1D0C-D50CF3DEC3FB}"/>
                </a:ext>
              </a:extLst>
            </p:cNvPr>
            <p:cNvSpPr/>
            <p:nvPr/>
          </p:nvSpPr>
          <p:spPr>
            <a:xfrm>
              <a:off x="7681976" y="3270373"/>
              <a:ext cx="487680" cy="44805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DE1DCFA-F507-494A-4652-84AD23AC4354}"/>
                </a:ext>
              </a:extLst>
            </p:cNvPr>
            <p:cNvSpPr/>
            <p:nvPr/>
          </p:nvSpPr>
          <p:spPr>
            <a:xfrm>
              <a:off x="10866120" y="3279517"/>
              <a:ext cx="487680" cy="44805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8099B1-2561-1EE5-EC22-E42CD0B3D652}"/>
                </a:ext>
              </a:extLst>
            </p:cNvPr>
            <p:cNvCxnSpPr>
              <a:stCxn id="5" idx="6"/>
              <a:endCxn id="6" idx="2"/>
            </p:cNvCxnSpPr>
            <p:nvPr/>
          </p:nvCxnSpPr>
          <p:spPr>
            <a:xfrm>
              <a:off x="1801368" y="3494401"/>
              <a:ext cx="2696464" cy="0"/>
            </a:xfrm>
            <a:prstGeom prst="line">
              <a:avLst/>
            </a:prstGeom>
            <a:ln w="762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DBEE76-BA3E-45EA-7DAD-3DEFF4160A00}"/>
                </a:ext>
              </a:extLst>
            </p:cNvPr>
            <p:cNvCxnSpPr/>
            <p:nvPr/>
          </p:nvCxnSpPr>
          <p:spPr>
            <a:xfrm>
              <a:off x="4985512" y="3494401"/>
              <a:ext cx="269646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EAD0067-EF30-17FA-9223-2CD7651F8D72}"/>
                </a:ext>
              </a:extLst>
            </p:cNvPr>
            <p:cNvCxnSpPr/>
            <p:nvPr/>
          </p:nvCxnSpPr>
          <p:spPr>
            <a:xfrm>
              <a:off x="8169656" y="3494401"/>
              <a:ext cx="269646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BE1C5B-2072-E93C-F142-DC44446C12CA}"/>
                </a:ext>
              </a:extLst>
            </p:cNvPr>
            <p:cNvSpPr txBox="1"/>
            <p:nvPr/>
          </p:nvSpPr>
          <p:spPr>
            <a:xfrm>
              <a:off x="1048414" y="2540187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2021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21A3D3-B045-3B0B-B365-9BEEB3BAAAA0}"/>
                </a:ext>
              </a:extLst>
            </p:cNvPr>
            <p:cNvSpPr txBox="1"/>
            <p:nvPr/>
          </p:nvSpPr>
          <p:spPr>
            <a:xfrm>
              <a:off x="4232558" y="2484180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2022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8F64CC-9962-FA30-CFBF-A6D964CF62C7}"/>
                </a:ext>
              </a:extLst>
            </p:cNvPr>
            <p:cNvSpPr txBox="1"/>
            <p:nvPr/>
          </p:nvSpPr>
          <p:spPr>
            <a:xfrm>
              <a:off x="7256174" y="2540186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2023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3A7192-7116-2F93-19B6-8A2EB281804F}"/>
                </a:ext>
              </a:extLst>
            </p:cNvPr>
            <p:cNvSpPr txBox="1"/>
            <p:nvPr/>
          </p:nvSpPr>
          <p:spPr>
            <a:xfrm>
              <a:off x="10600846" y="2549331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2024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33108A9-0235-B259-2C39-C188EA5EDBA2}"/>
              </a:ext>
            </a:extLst>
          </p:cNvPr>
          <p:cNvSpPr txBox="1"/>
          <p:nvPr/>
        </p:nvSpPr>
        <p:spPr>
          <a:xfrm>
            <a:off x="1874704" y="1427641"/>
            <a:ext cx="2585516" cy="830997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Preparatory Group </a:t>
            </a:r>
          </a:p>
          <a:p>
            <a:r>
              <a:rPr lang="en-US" sz="2400" dirty="0"/>
              <a:t>formed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323FC1-4570-9DB8-C8EF-CCBD9BFB4526}"/>
              </a:ext>
            </a:extLst>
          </p:cNvPr>
          <p:cNvSpPr txBox="1"/>
          <p:nvPr/>
        </p:nvSpPr>
        <p:spPr>
          <a:xfrm>
            <a:off x="5009375" y="4802580"/>
            <a:ext cx="2696464" cy="1200329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Topical Reviews by</a:t>
            </a:r>
          </a:p>
          <a:p>
            <a:r>
              <a:rPr lang="en-US" sz="2400" dirty="0"/>
              <a:t>Full Clinical Trials Committee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D3759-399C-0551-A328-523A9BF8841F}"/>
              </a:ext>
            </a:extLst>
          </p:cNvPr>
          <p:cNvSpPr txBox="1"/>
          <p:nvPr/>
        </p:nvSpPr>
        <p:spPr>
          <a:xfrm>
            <a:off x="7388586" y="1125696"/>
            <a:ext cx="2439963" cy="830997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Sponsors Approve</a:t>
            </a:r>
          </a:p>
          <a:p>
            <a:r>
              <a:rPr lang="en-US" sz="2400" dirty="0"/>
              <a:t>Revision Meeting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DD2C4B-B850-2855-A7CA-76E0F0ED2D4F}"/>
              </a:ext>
            </a:extLst>
          </p:cNvPr>
          <p:cNvSpPr txBox="1"/>
          <p:nvPr/>
        </p:nvSpPr>
        <p:spPr>
          <a:xfrm>
            <a:off x="9438011" y="4571748"/>
            <a:ext cx="2197653" cy="830997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Review Meeting</a:t>
            </a:r>
          </a:p>
          <a:p>
            <a:r>
              <a:rPr lang="en-US" sz="2400" dirty="0"/>
              <a:t>Barcelona, 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ADBFE2-B32A-36B9-4B63-828F9F33EB31}"/>
              </a:ext>
            </a:extLst>
          </p:cNvPr>
          <p:cNvCxnSpPr>
            <a:cxnSpLocks/>
          </p:cNvCxnSpPr>
          <p:nvPr/>
        </p:nvCxnSpPr>
        <p:spPr>
          <a:xfrm>
            <a:off x="3111172" y="2283579"/>
            <a:ext cx="714870" cy="11831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e 35">
            <a:extLst>
              <a:ext uri="{FF2B5EF4-FFF2-40B4-BE49-F238E27FC236}">
                <a16:creationId xmlns:a16="http://schemas.microsoft.com/office/drawing/2014/main" id="{3FCD8A22-31AE-7F6C-31D8-950D2C8D78AE}"/>
              </a:ext>
            </a:extLst>
          </p:cNvPr>
          <p:cNvSpPr/>
          <p:nvPr/>
        </p:nvSpPr>
        <p:spPr>
          <a:xfrm rot="5400000">
            <a:off x="5805830" y="2849482"/>
            <a:ext cx="898852" cy="266750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7CD0227-AEB4-677B-6D19-2544FD2F4AC5}"/>
              </a:ext>
            </a:extLst>
          </p:cNvPr>
          <p:cNvCxnSpPr/>
          <p:nvPr/>
        </p:nvCxnSpPr>
        <p:spPr>
          <a:xfrm flipH="1">
            <a:off x="8210393" y="1956693"/>
            <a:ext cx="202087" cy="15022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AB6E38D-DD84-1573-AC4D-722570257491}"/>
              </a:ext>
            </a:extLst>
          </p:cNvPr>
          <p:cNvCxnSpPr/>
          <p:nvPr/>
        </p:nvCxnSpPr>
        <p:spPr>
          <a:xfrm flipV="1">
            <a:off x="10460736" y="3466718"/>
            <a:ext cx="0" cy="1097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005C074-DAD5-D3D5-12AF-F9A5186BCEAE}"/>
              </a:ext>
            </a:extLst>
          </p:cNvPr>
          <p:cNvSpPr txBox="1"/>
          <p:nvPr/>
        </p:nvSpPr>
        <p:spPr>
          <a:xfrm>
            <a:off x="556336" y="4595705"/>
            <a:ext cx="3105080" cy="1200329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Committee Leadership</a:t>
            </a:r>
          </a:p>
          <a:p>
            <a:r>
              <a:rPr lang="en-US" sz="2400" dirty="0"/>
              <a:t>Proposes revisiting 2017 criteria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482224E-80A7-B7AD-1D45-BC6D682CE7D7}"/>
              </a:ext>
            </a:extLst>
          </p:cNvPr>
          <p:cNvCxnSpPr>
            <a:stCxn id="46" idx="0"/>
          </p:cNvCxnSpPr>
          <p:nvPr/>
        </p:nvCxnSpPr>
        <p:spPr>
          <a:xfrm flipV="1">
            <a:off x="2108876" y="3458967"/>
            <a:ext cx="290195" cy="11367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F584667-DBBF-4B62-4740-4617F216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54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472C4"/>
                </a:solidFill>
                <a:latin typeface="+mn-lt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165727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D7F2-7BC5-4206-AB97-435E1BC4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472C4"/>
                </a:solidFill>
                <a:latin typeface="+mn-lt"/>
              </a:rPr>
              <a:t>2024 Revision Contributors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4FC67-A47A-4FDB-A984-3BB9D94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583"/>
            <a:ext cx="11022874" cy="4351338"/>
          </a:xfrm>
        </p:spPr>
        <p:txBody>
          <a:bodyPr>
            <a:normAutofit/>
          </a:bodyPr>
          <a:lstStyle/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55 international experts with expertise clinical management, radiology, methodology, epidemiology, patient perspective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Included more first-time contributors to McDonald criteria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17 Previous contributors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38 New contributors 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Global representation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16 countries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Africa, Asia, Europe, Middle East, LATAM, N. America, Oceania represented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Included representatives from low resource settings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Gender Balance – 32 M/23 F</a:t>
            </a:r>
          </a:p>
          <a:p>
            <a:pPr lvl="2">
              <a:spcBef>
                <a:spcPts val="600"/>
              </a:spcBef>
              <a:buFont typeface="Calibri" panose="020F0502020204030204" pitchFamily="34" charset="0"/>
              <a:buChar char="‒"/>
            </a:pPr>
            <a:endParaRPr lang="en-US" sz="1800" b="1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25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D7F2-7BC5-4206-AB97-435E1BC4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4472C4"/>
                </a:solidFill>
                <a:latin typeface="+mn-lt"/>
              </a:rPr>
              <a:t>Consensus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4FC67-A47A-4FDB-A984-3BB9D945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583"/>
            <a:ext cx="10515600" cy="4351338"/>
          </a:xfrm>
        </p:spPr>
        <p:txBody>
          <a:bodyPr>
            <a:normAutofit/>
          </a:bodyPr>
          <a:lstStyle/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Consensus recommendations were developed using a modified Nominal Group Technique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Presentation of proposed revisions and supporting evidence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Group discussion of proposals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Presentation of general statements and recommendations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Voting on statements and recommendations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a typeface="Cambria" panose="02040503050406030204" pitchFamily="18" charset="0"/>
                <a:cs typeface="Times New Roman" panose="02020603050405020304" pitchFamily="18" charset="0"/>
              </a:rPr>
              <a:t>Voting criteria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90% of meeting participants vote must on a statement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Statements and recommendations must receive 80%  agreement to be accepted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n-US" sz="2000" dirty="0">
                <a:ea typeface="Cambria" panose="02040503050406030204" pitchFamily="18" charset="0"/>
                <a:cs typeface="Times New Roman" panose="02020603050405020304" pitchFamily="18" charset="0"/>
              </a:rPr>
              <a:t>Statements receiving 70-80% may be reconsidered with an additional round of voting </a:t>
            </a: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endParaRPr lang="en-US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600"/>
              </a:spcBef>
              <a:buFont typeface="Calibri" panose="020F0502020204030204" pitchFamily="34" charset="0"/>
              <a:buChar char="‒"/>
            </a:pPr>
            <a:endParaRPr lang="en-US" sz="1800" b="1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>
              <a:spcBef>
                <a:spcPts val="600"/>
              </a:spcBef>
              <a:spcAft>
                <a:spcPts val="0"/>
              </a:spcAft>
            </a:pPr>
            <a:endParaRPr lang="en-US" sz="2400" dirty="0"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4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9B276-0C1F-284A-560A-B12987F4EF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833" y="1029494"/>
            <a:ext cx="10964334" cy="499159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sz="18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Principles for an MS Diagnosis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endParaRPr lang="en-GB" sz="1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 occurs throughout the world's populations, in all geographic regions, and race/ethnicities.</a:t>
            </a:r>
            <a:endParaRPr lang="en-GB" sz="1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 is an exclusion diagnosis (i.e. there is no better explanation).</a:t>
            </a:r>
            <a:endParaRPr lang="en-GB" sz="1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Brain and spinal cord MRI remain the most useful paraclinical test to aid the diagnosis of multiple sclerosis.</a:t>
            </a:r>
            <a:endParaRPr lang="en-GB" sz="1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abnormal MRI showing typical lesions is required to make the diagnosis of multiple sclerosis</a:t>
            </a:r>
            <a:endParaRPr lang="en-GB" sz="1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Misdiagnosis and underdiagnosis may have deleterious consequences for patients.</a:t>
            </a:r>
            <a:endParaRPr lang="en-GB" sz="1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 diagnosis should be reassessed periodically.</a:t>
            </a:r>
            <a:endParaRPr lang="en-GB" sz="1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Statements applied to CIS may also applied to patients with a previous history of relapses without a diagnosis yet.</a:t>
            </a:r>
            <a:endParaRPr lang="en-GB" sz="1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F8C6DE-18F9-4ED9-E9EE-3AB2935D079F}"/>
              </a:ext>
            </a:extLst>
          </p:cNvPr>
          <p:cNvSpPr txBox="1"/>
          <p:nvPr/>
        </p:nvSpPr>
        <p:spPr>
          <a:xfrm>
            <a:off x="5977599" y="374636"/>
            <a:ext cx="621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ea typeface="Aptos" panose="020B0004020202020204" pitchFamily="34" charset="0"/>
              </a:rPr>
              <a:t>2024 revisions of the McDonald criteria</a:t>
            </a:r>
            <a:r>
              <a:rPr lang="en-GB" sz="2400" dirty="0">
                <a:latin typeface="+mn-lt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3646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MCAT-NEUROCIENCIES" id="{8F82921D-6794-8C43-BA92-AB579B108738}" vid="{187257C4-08E5-E44E-8C49-2457E6F5BA6A}"/>
    </a:ext>
  </a:extLst>
</a:theme>
</file>

<file path=ppt/theme/theme4.xml><?xml version="1.0" encoding="utf-8"?>
<a:theme xmlns:a="http://schemas.openxmlformats.org/drawingml/2006/main" name="1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CFC431615E8141AFFE6D087C94B66F" ma:contentTypeVersion="18" ma:contentTypeDescription="Create a new document." ma:contentTypeScope="" ma:versionID="941576c7e1102c63c88046b3a10ca53c">
  <xsd:schema xmlns:xsd="http://www.w3.org/2001/XMLSchema" xmlns:xs="http://www.w3.org/2001/XMLSchema" xmlns:p="http://schemas.microsoft.com/office/2006/metadata/properties" xmlns:ns2="c85ee68f-df96-43cf-880b-257c20fac153" xmlns:ns3="8e1b547c-823f-41c2-94e9-02c97c30a5d4" xmlns:ns4="b4f98844-4daf-4f28-a01a-1bcf01f5ba64" targetNamespace="http://schemas.microsoft.com/office/2006/metadata/properties" ma:root="true" ma:fieldsID="87ac095c7b9fa537cb0761fcd5f78886" ns2:_="" ns3:_="" ns4:_="">
    <xsd:import namespace="c85ee68f-df96-43cf-880b-257c20fac153"/>
    <xsd:import namespace="8e1b547c-823f-41c2-94e9-02c97c30a5d4"/>
    <xsd:import namespace="b4f98844-4daf-4f28-a01a-1bcf01f5ba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ee68f-df96-43cf-880b-257c20fac1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07af4-119d-4e47-b97c-f15ecd375f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b547c-823f-41c2-94e9-02c97c30a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98844-4daf-4f28-a01a-1bcf01f5ba64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dc0e9347-d5be-4902-9ab8-fdbd82e069b0}" ma:internalName="TaxCatchAll" ma:showField="CatchAllData" ma:web="8e1b547c-823f-41c2-94e9-02c97c30a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5E50F9-4858-4256-A3D2-21EFA7D3E8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ED4317-2229-41C6-B5C9-67588B93DFA3}"/>
</file>

<file path=docProps/app.xml><?xml version="1.0" encoding="utf-8"?>
<Properties xmlns="http://schemas.openxmlformats.org/officeDocument/2006/extended-properties" xmlns:vt="http://schemas.openxmlformats.org/officeDocument/2006/docPropsVTypes">
  <TotalTime>20732</TotalTime>
  <Words>3657</Words>
  <Application>Microsoft Macintosh PowerPoint</Application>
  <PresentationFormat>Widescreen</PresentationFormat>
  <Paragraphs>419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ＭＳ Ｐゴシック</vt:lpstr>
      <vt:lpstr>Aptos</vt:lpstr>
      <vt:lpstr>Aptos Display</vt:lpstr>
      <vt:lpstr>Arial</vt:lpstr>
      <vt:lpstr>Calbri</vt:lpstr>
      <vt:lpstr>Calibri</vt:lpstr>
      <vt:lpstr>Calibri Light</vt:lpstr>
      <vt:lpstr>Cambria</vt:lpstr>
      <vt:lpstr>Courier New</vt:lpstr>
      <vt:lpstr>Franklin Gothic Book</vt:lpstr>
      <vt:lpstr>Symbol</vt:lpstr>
      <vt:lpstr>Tahoma</vt:lpstr>
      <vt:lpstr>Verdana</vt:lpstr>
      <vt:lpstr>Wingdings</vt:lpstr>
      <vt:lpstr>Office Theme</vt:lpstr>
      <vt:lpstr>Custom Design</vt:lpstr>
      <vt:lpstr>5_Custom Design</vt:lpstr>
      <vt:lpstr>15_Tema de Office</vt:lpstr>
      <vt:lpstr>21_Tema de Office</vt:lpstr>
      <vt:lpstr>2024 revisions of the McDonald criteria   September 2024- ECTRIMS København  Xavier Montalban  An Initiative of the International Advisory Committee on Clinical Trials in MS </vt:lpstr>
      <vt:lpstr>PowerPoint Presentation</vt:lpstr>
      <vt:lpstr>PowerPoint Presentation</vt:lpstr>
      <vt:lpstr>PowerPoint Presentation</vt:lpstr>
      <vt:lpstr>Convening Body</vt:lpstr>
      <vt:lpstr>Timeline</vt:lpstr>
      <vt:lpstr>2024 Revision Contributors</vt:lpstr>
      <vt:lpstr>Consensus Methodology</vt:lpstr>
      <vt:lpstr>PowerPoint Presentation</vt:lpstr>
      <vt:lpstr>PowerPoint Presentation</vt:lpstr>
      <vt:lpstr>Proposed Revisions</vt:lpstr>
      <vt:lpstr>Proposed Revisions</vt:lpstr>
      <vt:lpstr>RIS</vt:lpstr>
      <vt:lpstr>From RIS to clinical MS</vt:lpstr>
      <vt:lpstr>PowerPoint Presentation</vt:lpstr>
      <vt:lpstr>Proposed Revisions</vt:lpstr>
      <vt:lpstr>PowerPoint Presentation</vt:lpstr>
      <vt:lpstr>PowerPoint Presentation</vt:lpstr>
      <vt:lpstr>Demographical data and survival estimates to DIT</vt:lpstr>
      <vt:lpstr>PowerPoint Presentation</vt:lpstr>
      <vt:lpstr>PowerPoint Presentation</vt:lpstr>
      <vt:lpstr>PowerPoint Presentation</vt:lpstr>
      <vt:lpstr>Proposed Revisions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questions for future Revision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Coetzee</dc:creator>
  <cp:lastModifiedBy>Javier Montalban Gairin</cp:lastModifiedBy>
  <cp:revision>76</cp:revision>
  <dcterms:created xsi:type="dcterms:W3CDTF">2023-06-06T13:52:05Z</dcterms:created>
  <dcterms:modified xsi:type="dcterms:W3CDTF">2024-09-18T10:30:53Z</dcterms:modified>
</cp:coreProperties>
</file>